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76" r:id="rId5"/>
    <p:sldId id="302" r:id="rId6"/>
    <p:sldId id="318" r:id="rId7"/>
    <p:sldId id="291" r:id="rId8"/>
    <p:sldId id="274" r:id="rId9"/>
    <p:sldId id="275" r:id="rId10"/>
    <p:sldId id="277" r:id="rId11"/>
    <p:sldId id="303" r:id="rId12"/>
    <p:sldId id="278" r:id="rId13"/>
    <p:sldId id="279" r:id="rId14"/>
    <p:sldId id="292" r:id="rId15"/>
    <p:sldId id="280" r:id="rId16"/>
    <p:sldId id="281" r:id="rId17"/>
    <p:sldId id="282" r:id="rId18"/>
    <p:sldId id="283" r:id="rId19"/>
    <p:sldId id="294" r:id="rId20"/>
    <p:sldId id="317" r:id="rId21"/>
    <p:sldId id="284" r:id="rId22"/>
    <p:sldId id="285" r:id="rId23"/>
    <p:sldId id="286" r:id="rId24"/>
    <p:sldId id="295" r:id="rId25"/>
    <p:sldId id="296" r:id="rId26"/>
    <p:sldId id="287" r:id="rId27"/>
    <p:sldId id="293" r:id="rId28"/>
    <p:sldId id="310" r:id="rId29"/>
    <p:sldId id="313" r:id="rId30"/>
    <p:sldId id="288" r:id="rId31"/>
    <p:sldId id="289" r:id="rId32"/>
    <p:sldId id="297" r:id="rId33"/>
    <p:sldId id="298" r:id="rId34"/>
    <p:sldId id="299" r:id="rId35"/>
    <p:sldId id="290" r:id="rId36"/>
    <p:sldId id="300" r:id="rId37"/>
    <p:sldId id="315" r:id="rId38"/>
    <p:sldId id="304" r:id="rId39"/>
    <p:sldId id="305" r:id="rId40"/>
    <p:sldId id="316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Relationship Id="rId9" Type="http://schemas.openxmlformats.org/officeDocument/2006/relationships/image" Target="../media/image37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jpeg"/><Relationship Id="rId4" Type="http://schemas.openxmlformats.org/officeDocument/2006/relationships/image" Target="../media/image5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jpeg"/><Relationship Id="rId5" Type="http://schemas.openxmlformats.org/officeDocument/2006/relationships/image" Target="../media/image63.jpeg"/><Relationship Id="rId4" Type="http://schemas.openxmlformats.org/officeDocument/2006/relationships/image" Target="../media/image62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ergoimunomat.cz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DE558-8EDB-E7B4-2CEB-E06CC273C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6" y="1623299"/>
            <a:ext cx="7766936" cy="1646302"/>
          </a:xfrm>
        </p:spPr>
        <p:txBody>
          <a:bodyPr/>
          <a:lstStyle/>
          <a:p>
            <a:r>
              <a:rPr lang="cs-CZ" dirty="0" err="1"/>
              <a:t>Imunomodulace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833286-F9DA-01C4-D7D8-B1E8DD39E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5" y="5222686"/>
            <a:ext cx="3562083" cy="1096899"/>
          </a:xfrm>
        </p:spPr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MUDr. Zuzana Matyášová Ph.D.</a:t>
            </a:r>
          </a:p>
          <a:p>
            <a:r>
              <a:rPr lang="cs-CZ" dirty="0" err="1">
                <a:solidFill>
                  <a:schemeClr val="accent4"/>
                </a:solidFill>
              </a:rPr>
              <a:t>Alergo</a:t>
            </a:r>
            <a:r>
              <a:rPr lang="cs-CZ" dirty="0">
                <a:solidFill>
                  <a:schemeClr val="accent4"/>
                </a:solidFill>
              </a:rPr>
              <a:t>-</a:t>
            </a:r>
            <a:r>
              <a:rPr lang="cs-CZ" dirty="0" err="1">
                <a:solidFill>
                  <a:schemeClr val="accent4"/>
                </a:solidFill>
              </a:rPr>
              <a:t>imuno</a:t>
            </a:r>
            <a:r>
              <a:rPr lang="cs-CZ" dirty="0">
                <a:solidFill>
                  <a:schemeClr val="accent4"/>
                </a:solidFill>
              </a:rPr>
              <a:t>-MAT s.r.o.</a:t>
            </a:r>
          </a:p>
        </p:txBody>
      </p:sp>
    </p:spTree>
    <p:extLst>
      <p:ext uri="{BB962C8B-B14F-4D97-AF65-F5344CB8AC3E}">
        <p14:creationId xmlns:p14="http://schemas.microsoft.com/office/powerpoint/2010/main" val="17421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42F14-DC01-FA3E-5DFF-15387535C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254" y="3861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Jaké máme v současné době možnosti ovlivnění imunity v běžné klinické praxi?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A1FA3-1F94-82F3-78EC-516DDF957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982"/>
            <a:ext cx="8596668" cy="4989250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chemeClr val="accent4"/>
                </a:solidFill>
              </a:rPr>
              <a:t>1.Protizánětlivá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imunomodulace</a:t>
            </a:r>
            <a:r>
              <a:rPr lang="cs-CZ" dirty="0">
                <a:solidFill>
                  <a:schemeClr val="accent1"/>
                </a:solidFill>
              </a:rPr>
              <a:t> – u dlouhodobé aktivace některých složek imunity(</a:t>
            </a:r>
            <a:r>
              <a:rPr lang="cs-CZ" dirty="0" err="1">
                <a:solidFill>
                  <a:schemeClr val="accent1"/>
                </a:solidFill>
              </a:rPr>
              <a:t>zvýš.hladiny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IgGAM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dysregul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err="1">
                <a:solidFill>
                  <a:schemeClr val="accent1"/>
                </a:solidFill>
              </a:rPr>
              <a:t>Lymfocyt.populací</a:t>
            </a:r>
            <a:r>
              <a:rPr lang="cs-CZ" dirty="0">
                <a:solidFill>
                  <a:schemeClr val="accent1"/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4"/>
                </a:solidFill>
              </a:rPr>
              <a:t>-</a:t>
            </a:r>
            <a:r>
              <a:rPr lang="cs-CZ" dirty="0">
                <a:solidFill>
                  <a:srgbClr val="FFFF00"/>
                </a:solidFill>
              </a:rPr>
              <a:t>kortikoidy</a:t>
            </a:r>
            <a:r>
              <a:rPr lang="cs-CZ" dirty="0"/>
              <a:t> – hl. lokální formy – ke snížení </a:t>
            </a:r>
            <a:r>
              <a:rPr lang="cs-CZ" dirty="0" err="1"/>
              <a:t>alerg</a:t>
            </a:r>
            <a:r>
              <a:rPr lang="cs-CZ" dirty="0"/>
              <a:t>. zánětu sliznic ( topické nosní steroidy a inhalační kortikoidy)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4"/>
                </a:solidFill>
              </a:rPr>
              <a:t>-</a:t>
            </a:r>
            <a:r>
              <a:rPr lang="cs-CZ" dirty="0" err="1">
                <a:solidFill>
                  <a:srgbClr val="FFFF00"/>
                </a:solidFill>
              </a:rPr>
              <a:t>antileukotrieny</a:t>
            </a:r>
            <a:r>
              <a:rPr lang="cs-CZ" dirty="0"/>
              <a:t> = </a:t>
            </a:r>
            <a:r>
              <a:rPr lang="cs-CZ" dirty="0" err="1"/>
              <a:t>montelukast</a:t>
            </a:r>
            <a:r>
              <a:rPr lang="cs-CZ" dirty="0"/>
              <a:t> – hl. přitlumení </a:t>
            </a:r>
            <a:r>
              <a:rPr lang="cs-CZ" dirty="0" err="1"/>
              <a:t>alerg</a:t>
            </a:r>
            <a:r>
              <a:rPr lang="cs-CZ" dirty="0"/>
              <a:t>. zánětu a stavů slizniční hyperreaktivity s výrazným podílem </a:t>
            </a:r>
            <a:r>
              <a:rPr lang="cs-CZ" dirty="0" err="1"/>
              <a:t>eosinofilů</a:t>
            </a:r>
            <a:r>
              <a:rPr lang="cs-CZ" dirty="0"/>
              <a:t> –hl. při léčbě astmatu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4"/>
                </a:solidFill>
              </a:rPr>
              <a:t>-</a:t>
            </a:r>
            <a:r>
              <a:rPr lang="cs-CZ" dirty="0">
                <a:solidFill>
                  <a:srgbClr val="FFFF00"/>
                </a:solidFill>
              </a:rPr>
              <a:t>antihistaminika -</a:t>
            </a:r>
            <a:r>
              <a:rPr lang="cs-CZ" dirty="0"/>
              <a:t> kromě blokace nadměrné </a:t>
            </a:r>
            <a:r>
              <a:rPr lang="cs-CZ" dirty="0" err="1"/>
              <a:t>zánětl</a:t>
            </a:r>
            <a:r>
              <a:rPr lang="cs-CZ" dirty="0"/>
              <a:t>. aktivity vyvolané histaminem mají i </a:t>
            </a:r>
            <a:r>
              <a:rPr lang="cs-CZ" dirty="0" err="1"/>
              <a:t>imunomodulační</a:t>
            </a:r>
            <a:r>
              <a:rPr lang="cs-CZ" dirty="0"/>
              <a:t> efekt - AH </a:t>
            </a:r>
            <a:r>
              <a:rPr lang="cs-CZ" dirty="0" err="1"/>
              <a:t>II.generace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4"/>
                </a:solidFill>
              </a:rPr>
              <a:t>-</a:t>
            </a:r>
            <a:r>
              <a:rPr lang="cs-CZ" dirty="0">
                <a:solidFill>
                  <a:srgbClr val="FFFF00"/>
                </a:solidFill>
              </a:rPr>
              <a:t>antiflogistika -</a:t>
            </a:r>
            <a:r>
              <a:rPr lang="cs-CZ" dirty="0"/>
              <a:t> Ibuprofen atd – k doléčení či zklidnění </a:t>
            </a:r>
            <a:r>
              <a:rPr lang="cs-CZ" dirty="0" err="1"/>
              <a:t>protrah</a:t>
            </a:r>
            <a:r>
              <a:rPr lang="cs-CZ" dirty="0"/>
              <a:t>. </a:t>
            </a:r>
            <a:r>
              <a:rPr lang="cs-CZ" dirty="0" err="1"/>
              <a:t>katarál</a:t>
            </a:r>
            <a:r>
              <a:rPr lang="cs-CZ" dirty="0"/>
              <a:t>. projevů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4"/>
                </a:solidFill>
              </a:rPr>
              <a:t>-</a:t>
            </a:r>
            <a:r>
              <a:rPr lang="cs-CZ" dirty="0" err="1">
                <a:solidFill>
                  <a:srgbClr val="FFFF00"/>
                </a:solidFill>
              </a:rPr>
              <a:t>kromony</a:t>
            </a:r>
            <a:r>
              <a:rPr lang="cs-CZ" dirty="0"/>
              <a:t> – ke stabilizaci žírných buněk na sliznicích při </a:t>
            </a:r>
            <a:r>
              <a:rPr lang="cs-CZ" dirty="0" err="1"/>
              <a:t>alerg</a:t>
            </a:r>
            <a:r>
              <a:rPr lang="cs-CZ" dirty="0"/>
              <a:t>. zánětu – </a:t>
            </a:r>
            <a:r>
              <a:rPr lang="cs-CZ" dirty="0" err="1"/>
              <a:t>kromoglykát</a:t>
            </a:r>
            <a:r>
              <a:rPr lang="cs-CZ" dirty="0"/>
              <a:t> </a:t>
            </a:r>
            <a:r>
              <a:rPr lang="cs-CZ" dirty="0" err="1"/>
              <a:t>dvojsodný</a:t>
            </a:r>
            <a:r>
              <a:rPr lang="cs-CZ" dirty="0"/>
              <a:t>, </a:t>
            </a:r>
            <a:r>
              <a:rPr lang="cs-CZ" dirty="0" err="1"/>
              <a:t>nedokromil</a:t>
            </a:r>
            <a:r>
              <a:rPr lang="cs-CZ" dirty="0"/>
              <a:t>….)</a:t>
            </a:r>
          </a:p>
          <a:p>
            <a:r>
              <a:rPr lang="cs-CZ" dirty="0">
                <a:solidFill>
                  <a:schemeClr val="accent4"/>
                </a:solidFill>
              </a:rPr>
              <a:t>2.Imunosubstituce</a:t>
            </a:r>
            <a:r>
              <a:rPr lang="cs-CZ" dirty="0"/>
              <a:t> ( imunoglobuliny a transfer faktory)</a:t>
            </a:r>
          </a:p>
          <a:p>
            <a:r>
              <a:rPr lang="cs-CZ" dirty="0">
                <a:solidFill>
                  <a:schemeClr val="accent4"/>
                </a:solidFill>
              </a:rPr>
              <a:t>3.Imunostimulační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olidFill>
                  <a:schemeClr val="accent4"/>
                </a:solidFill>
              </a:rPr>
              <a:t>léčba</a:t>
            </a:r>
            <a:r>
              <a:rPr lang="cs-CZ" dirty="0"/>
              <a:t> – ( transfer faktory, očkování, </a:t>
            </a:r>
            <a:r>
              <a:rPr lang="cs-CZ" dirty="0" err="1"/>
              <a:t>specif</a:t>
            </a:r>
            <a:r>
              <a:rPr lang="cs-CZ" dirty="0"/>
              <a:t>. stimulační faktory – </a:t>
            </a:r>
            <a:r>
              <a:rPr lang="cs-CZ" dirty="0" err="1"/>
              <a:t>interleukiny</a:t>
            </a:r>
            <a:r>
              <a:rPr lang="cs-CZ" dirty="0"/>
              <a:t> a faktory stimulující kolonie ( jako erytropoetin, G-CSF a GM- CSF, IL-2), v běžné klinické praxi hlavně </a:t>
            </a:r>
            <a:r>
              <a:rPr lang="cs-CZ" dirty="0" err="1">
                <a:solidFill>
                  <a:srgbClr val="FFFF00"/>
                </a:solidFill>
              </a:rPr>
              <a:t>isoprinosine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chemeClr val="accent4"/>
                </a:solidFill>
              </a:rPr>
              <a:t>4.Léčba přípravky z mikroorganismů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bakt.imunomodulátory</a:t>
            </a:r>
            <a:r>
              <a:rPr lang="cs-CZ" dirty="0">
                <a:solidFill>
                  <a:schemeClr val="tx1"/>
                </a:solidFill>
              </a:rPr>
              <a:t>, autovakcíny a </a:t>
            </a:r>
            <a:r>
              <a:rPr lang="cs-CZ" dirty="0" err="1">
                <a:solidFill>
                  <a:schemeClr val="tx1"/>
                </a:solidFill>
              </a:rPr>
              <a:t>stock</a:t>
            </a:r>
            <a:r>
              <a:rPr lang="cs-CZ" dirty="0">
                <a:solidFill>
                  <a:schemeClr val="tx1"/>
                </a:solidFill>
              </a:rPr>
              <a:t> vakcíny)</a:t>
            </a:r>
          </a:p>
          <a:p>
            <a:pPr marL="0" indent="0">
              <a:buNone/>
            </a:pPr>
            <a:r>
              <a:rPr lang="cs-CZ" dirty="0"/>
              <a:t>Většina látek používaných k </a:t>
            </a:r>
            <a:r>
              <a:rPr lang="cs-CZ" dirty="0" err="1"/>
              <a:t>imunomodulaci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působí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komplexně</a:t>
            </a:r>
            <a:r>
              <a:rPr lang="cs-CZ" dirty="0"/>
              <a:t>  - ovlivňují jak </a:t>
            </a:r>
            <a:r>
              <a:rPr lang="cs-CZ" dirty="0">
                <a:solidFill>
                  <a:schemeClr val="accent1"/>
                </a:solidFill>
              </a:rPr>
              <a:t>nespecifickou</a:t>
            </a:r>
            <a:r>
              <a:rPr lang="cs-CZ" dirty="0"/>
              <a:t> imunitu, tak </a:t>
            </a:r>
            <a:r>
              <a:rPr lang="cs-CZ" dirty="0">
                <a:solidFill>
                  <a:schemeClr val="accent1"/>
                </a:solidFill>
              </a:rPr>
              <a:t> specifickou imunitu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7642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F2A7B-154D-0E26-5F8A-F53548627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48179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Imunosubstituční</a:t>
            </a:r>
            <a:r>
              <a:rPr lang="cs-CZ" dirty="0"/>
              <a:t> </a:t>
            </a:r>
            <a:r>
              <a:rPr lang="cs-CZ" dirty="0">
                <a:solidFill>
                  <a:schemeClr val="accent4"/>
                </a:solidFill>
              </a:rPr>
              <a:t>léčba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 imunoglobuliny a </a:t>
            </a:r>
            <a:r>
              <a:rPr lang="cs-CZ" dirty="0" err="1"/>
              <a:t>transferfaktory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5752CB-3AE4-6984-7A8F-B5AC930F6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32544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Imunoglobuliny</a:t>
            </a:r>
            <a:r>
              <a:rPr lang="cs-CZ" dirty="0"/>
              <a:t> – vysoce účinné </a:t>
            </a:r>
            <a:r>
              <a:rPr lang="cs-CZ" dirty="0" err="1"/>
              <a:t>specif</a:t>
            </a:r>
            <a:r>
              <a:rPr lang="cs-CZ" dirty="0"/>
              <a:t>. bílkoviny schopné reagovat s antigenními strukturami bakterií, virů a toxinů 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 err="1"/>
              <a:t>imunosubstituce</a:t>
            </a:r>
            <a:r>
              <a:rPr lang="cs-CZ" dirty="0"/>
              <a:t>  u závažných forem </a:t>
            </a:r>
            <a:r>
              <a:rPr lang="cs-CZ" dirty="0" err="1"/>
              <a:t>pl</a:t>
            </a:r>
            <a:r>
              <a:rPr lang="cs-CZ" dirty="0"/>
              <a:t> imunodeficitů a podává se celoživotně, přechodně i u sekundárních protilátkových imunodeficitů</a:t>
            </a:r>
          </a:p>
          <a:p>
            <a:pPr marL="0" indent="0">
              <a:buNone/>
            </a:pPr>
            <a:r>
              <a:rPr lang="cs-CZ" dirty="0"/>
              <a:t> – preparáty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i.v</a:t>
            </a:r>
            <a:r>
              <a:rPr lang="cs-CZ" dirty="0">
                <a:solidFill>
                  <a:srgbClr val="FFFF00"/>
                </a:solidFill>
              </a:rPr>
              <a:t>. nebo </a:t>
            </a:r>
            <a:r>
              <a:rPr lang="cs-CZ" dirty="0" err="1">
                <a:solidFill>
                  <a:srgbClr val="FFFF00"/>
                </a:solidFill>
              </a:rPr>
              <a:t>s.c</a:t>
            </a:r>
            <a:r>
              <a:rPr lang="cs-CZ" dirty="0">
                <a:solidFill>
                  <a:srgbClr val="FFFF00"/>
                </a:solidFill>
              </a:rPr>
              <a:t>.</a:t>
            </a:r>
            <a:r>
              <a:rPr lang="cs-CZ" dirty="0"/>
              <a:t> ( </a:t>
            </a:r>
            <a:r>
              <a:rPr lang="cs-CZ" dirty="0" err="1"/>
              <a:t>Kiovig</a:t>
            </a:r>
            <a:r>
              <a:rPr lang="cs-CZ" dirty="0"/>
              <a:t>, </a:t>
            </a:r>
            <a:r>
              <a:rPr lang="cs-CZ" dirty="0" err="1"/>
              <a:t>Subcuvie</a:t>
            </a:r>
            <a:r>
              <a:rPr lang="cs-CZ" dirty="0"/>
              <a:t> ..) ve specializovaných centrech ( UKIA FNUSA Brno), u lehčích forem preparáty </a:t>
            </a:r>
            <a:r>
              <a:rPr lang="cs-CZ" dirty="0" err="1">
                <a:solidFill>
                  <a:srgbClr val="FFFF00"/>
                </a:solidFill>
              </a:rPr>
              <a:t>i,m</a:t>
            </a:r>
            <a:r>
              <a:rPr lang="cs-CZ" dirty="0">
                <a:solidFill>
                  <a:srgbClr val="FFFF00"/>
                </a:solidFill>
              </a:rPr>
              <a:t>.</a:t>
            </a:r>
            <a:r>
              <a:rPr lang="cs-CZ" dirty="0"/>
              <a:t> např. </a:t>
            </a:r>
            <a:r>
              <a:rPr lang="cs-CZ" dirty="0" err="1"/>
              <a:t>Igamplia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Transfer faktory = homogenizované </a:t>
            </a:r>
            <a:r>
              <a:rPr lang="cs-CZ" dirty="0" err="1">
                <a:solidFill>
                  <a:schemeClr val="accent1"/>
                </a:solidFill>
              </a:rPr>
              <a:t>leukocytární</a:t>
            </a:r>
            <a:r>
              <a:rPr lang="cs-CZ" dirty="0">
                <a:solidFill>
                  <a:schemeClr val="accent1"/>
                </a:solidFill>
              </a:rPr>
              <a:t> dialyzáty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– lidské (</a:t>
            </a:r>
            <a:r>
              <a:rPr lang="cs-CZ" dirty="0" err="1">
                <a:solidFill>
                  <a:schemeClr val="accent1"/>
                </a:solidFill>
              </a:rPr>
              <a:t>Immodin</a:t>
            </a:r>
            <a:r>
              <a:rPr lang="cs-CZ" dirty="0"/>
              <a:t>) – již není k dostání v ČR </a:t>
            </a:r>
          </a:p>
          <a:p>
            <a:pPr marL="0" indent="0">
              <a:buNone/>
            </a:pPr>
            <a:r>
              <a:rPr lang="cs-CZ" dirty="0"/>
              <a:t>- vepřové (</a:t>
            </a:r>
            <a:r>
              <a:rPr lang="cs-CZ" dirty="0">
                <a:solidFill>
                  <a:schemeClr val="accent1"/>
                </a:solidFill>
              </a:rPr>
              <a:t>IMUNOR</a:t>
            </a:r>
            <a:r>
              <a:rPr lang="cs-CZ" dirty="0"/>
              <a:t>) – použití u stavů s </a:t>
            </a:r>
            <a:r>
              <a:rPr lang="cs-CZ" dirty="0" err="1"/>
              <a:t>lab</a:t>
            </a:r>
            <a:r>
              <a:rPr lang="cs-CZ" dirty="0"/>
              <a:t> prokázanou poruchou </a:t>
            </a:r>
            <a:r>
              <a:rPr lang="cs-CZ" dirty="0" err="1"/>
              <a:t>buň.imunity</a:t>
            </a:r>
            <a:r>
              <a:rPr lang="cs-CZ" dirty="0"/>
              <a:t> ( snížené zastoupení leu, lymf či jednotlivých lymf subpopulací) s </a:t>
            </a:r>
            <a:r>
              <a:rPr lang="cs-CZ" dirty="0" err="1"/>
              <a:t>klin.projevy</a:t>
            </a:r>
            <a:r>
              <a:rPr lang="cs-CZ" dirty="0"/>
              <a:t> závažných nebo opak. infekcí </a:t>
            </a:r>
            <a:r>
              <a:rPr lang="cs-CZ" dirty="0" err="1"/>
              <a:t>hl.virových</a:t>
            </a:r>
            <a:r>
              <a:rPr lang="cs-CZ" dirty="0"/>
              <a:t> a mykotických – preskripce je vázaná na imunologa</a:t>
            </a:r>
          </a:p>
          <a:p>
            <a:r>
              <a:rPr lang="cs-CZ" dirty="0">
                <a:solidFill>
                  <a:schemeClr val="accent1"/>
                </a:solidFill>
              </a:rPr>
              <a:t>Účinek</a:t>
            </a:r>
            <a:r>
              <a:rPr lang="cs-CZ" dirty="0"/>
              <a:t> – </a:t>
            </a:r>
            <a:r>
              <a:rPr lang="cs-CZ" dirty="0">
                <a:solidFill>
                  <a:srgbClr val="FFFF00"/>
                </a:solidFill>
              </a:rPr>
              <a:t>indukce produkce interferonu gama</a:t>
            </a:r>
            <a:r>
              <a:rPr lang="cs-CZ" dirty="0"/>
              <a:t>, kdy hlavními producenty INF-gama jsou NK bb, T a NKT lymfocyty, receptor pro INF gama je exprimován na všech typech buněk. INF –gama </a:t>
            </a:r>
            <a:r>
              <a:rPr lang="cs-CZ" dirty="0">
                <a:solidFill>
                  <a:srgbClr val="FFFF00"/>
                </a:solidFill>
              </a:rPr>
              <a:t>hraje ústřední roli v ochraně před viry a dalšími </a:t>
            </a:r>
            <a:r>
              <a:rPr lang="cs-CZ" dirty="0" err="1">
                <a:solidFill>
                  <a:srgbClr val="FFFF00"/>
                </a:solidFill>
              </a:rPr>
              <a:t>bakter.mikroorganismy</a:t>
            </a:r>
            <a:r>
              <a:rPr lang="cs-CZ" dirty="0">
                <a:solidFill>
                  <a:srgbClr val="FFFF00"/>
                </a:solidFill>
              </a:rPr>
              <a:t>, aktivuje </a:t>
            </a:r>
            <a:r>
              <a:rPr lang="cs-CZ" dirty="0" err="1">
                <a:solidFill>
                  <a:srgbClr val="FFFF00"/>
                </a:solidFill>
              </a:rPr>
              <a:t>mfg</a:t>
            </a:r>
            <a:r>
              <a:rPr lang="cs-CZ" dirty="0">
                <a:solidFill>
                  <a:srgbClr val="FFFF00"/>
                </a:solidFill>
              </a:rPr>
              <a:t>, stimuluje specifickou cytokinovou imunitu</a:t>
            </a:r>
          </a:p>
          <a:p>
            <a:r>
              <a:rPr lang="cs-CZ" dirty="0"/>
              <a:t>Statisticky významný pokles výskytu infekcí DC i spotřeby ATB – u dětí i u dospělých -dle studií</a:t>
            </a:r>
          </a:p>
          <a:p>
            <a:endParaRPr lang="cs-CZ" dirty="0"/>
          </a:p>
        </p:txBody>
      </p:sp>
      <p:pic>
        <p:nvPicPr>
          <p:cNvPr id="1026" name="Picture 2" descr="Imunor - S&amp;D Pharma CZ, spol. s r.o.">
            <a:extLst>
              <a:ext uri="{FF2B5EF4-FFF2-40B4-BE49-F238E27FC236}">
                <a16:creationId xmlns:a16="http://schemas.microsoft.com/office/drawing/2014/main" id="{FC695986-D043-614A-ECF4-48040C22D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4311766"/>
            <a:ext cx="2225502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477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B29FB-5E09-636A-9DD8-56DFC4510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98462"/>
            <a:ext cx="7880740" cy="13208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Imunostimulace</a:t>
            </a:r>
            <a:r>
              <a:rPr lang="cs-CZ" dirty="0">
                <a:solidFill>
                  <a:schemeClr val="accent4"/>
                </a:solidFill>
              </a:rPr>
              <a:t> – </a:t>
            </a:r>
            <a:r>
              <a:rPr lang="cs-CZ" dirty="0" err="1">
                <a:solidFill>
                  <a:srgbClr val="FFFF00"/>
                </a:solidFill>
              </a:rPr>
              <a:t>Isoprinosine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methizoprinol</a:t>
            </a:r>
            <a:r>
              <a:rPr lang="cs-CZ" dirty="0"/>
              <a:t>, </a:t>
            </a:r>
            <a:r>
              <a:rPr lang="cs-CZ" dirty="0" err="1"/>
              <a:t>inosin</a:t>
            </a:r>
            <a:r>
              <a:rPr lang="cs-CZ" dirty="0"/>
              <a:t> </a:t>
            </a:r>
            <a:r>
              <a:rPr lang="cs-CZ" dirty="0" err="1"/>
              <a:t>pranobex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BA641-ACEC-A908-D3C4-7DBAE3FE7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873" y="1864851"/>
            <a:ext cx="9790642" cy="45946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 trhu od r. 1971</a:t>
            </a:r>
          </a:p>
          <a:p>
            <a:r>
              <a:rPr lang="cs-CZ" dirty="0">
                <a:solidFill>
                  <a:srgbClr val="FFFF00"/>
                </a:solidFill>
              </a:rPr>
              <a:t>1.imunostimulační účinek </a:t>
            </a:r>
            <a:r>
              <a:rPr lang="cs-CZ" dirty="0">
                <a:solidFill>
                  <a:schemeClr val="accent1"/>
                </a:solidFill>
              </a:rPr>
              <a:t>=aktivuje proliferaci a diferenciaci T lymf a aktivitu přirozených zabíječských bb, zvyšuje hladinu zánětlivých cytokinů</a:t>
            </a:r>
          </a:p>
          <a:p>
            <a:r>
              <a:rPr lang="cs-CZ" dirty="0">
                <a:solidFill>
                  <a:srgbClr val="FFFF00"/>
                </a:solidFill>
              </a:rPr>
              <a:t>2.antivirotický účinek </a:t>
            </a:r>
            <a:r>
              <a:rPr lang="cs-CZ" dirty="0">
                <a:solidFill>
                  <a:schemeClr val="accent1"/>
                </a:solidFill>
              </a:rPr>
              <a:t>(</a:t>
            </a:r>
            <a:r>
              <a:rPr lang="cs-CZ" dirty="0" err="1">
                <a:solidFill>
                  <a:schemeClr val="accent1"/>
                </a:solidFill>
              </a:rPr>
              <a:t>virostatický</a:t>
            </a:r>
            <a:r>
              <a:rPr lang="cs-CZ" dirty="0">
                <a:solidFill>
                  <a:schemeClr val="accent1"/>
                </a:solidFill>
              </a:rPr>
              <a:t> účinek – ovlivňuje hladinu </a:t>
            </a:r>
            <a:r>
              <a:rPr lang="cs-CZ" dirty="0" err="1">
                <a:solidFill>
                  <a:schemeClr val="accent1"/>
                </a:solidFill>
              </a:rPr>
              <a:t>vir.RNA</a:t>
            </a:r>
            <a:r>
              <a:rPr lang="cs-CZ" dirty="0">
                <a:solidFill>
                  <a:schemeClr val="accent1"/>
                </a:solidFill>
              </a:rPr>
              <a:t> a potlačuje růst a rozmnožování některých virů)</a:t>
            </a:r>
            <a:r>
              <a:rPr lang="cs-CZ" dirty="0"/>
              <a:t> – užívá u těžších virových infekcí nebo recidivujících vir. Infekcí a u pac s </a:t>
            </a:r>
            <a:r>
              <a:rPr lang="cs-CZ" dirty="0" err="1"/>
              <a:t>lab</a:t>
            </a:r>
            <a:r>
              <a:rPr lang="cs-CZ" dirty="0"/>
              <a:t> zn buněčného ID</a:t>
            </a:r>
          </a:p>
          <a:p>
            <a:r>
              <a:rPr lang="cs-CZ" dirty="0">
                <a:solidFill>
                  <a:srgbClr val="FFFF00"/>
                </a:solidFill>
              </a:rPr>
              <a:t>Stimulační vliv na lymfocyty je nejsilnější na začátku podávání, při dlouhodobém užívání se snižuje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Uplatnění</a:t>
            </a:r>
            <a:r>
              <a:rPr lang="cs-CZ" dirty="0"/>
              <a:t> u virů chřipky, CMV, </a:t>
            </a:r>
            <a:r>
              <a:rPr lang="cs-CZ" dirty="0" err="1"/>
              <a:t>herpet.virů</a:t>
            </a:r>
            <a:r>
              <a:rPr lang="cs-CZ" dirty="0"/>
              <a:t>, </a:t>
            </a:r>
            <a:r>
              <a:rPr lang="cs-CZ" dirty="0" err="1"/>
              <a:t>recid</a:t>
            </a:r>
            <a:r>
              <a:rPr lang="cs-CZ" dirty="0"/>
              <a:t>. kondylomat, kožních bradavic  a infekce lidským </a:t>
            </a:r>
            <a:r>
              <a:rPr lang="cs-CZ" dirty="0" err="1"/>
              <a:t>papilomavirem</a:t>
            </a:r>
            <a:r>
              <a:rPr lang="cs-CZ" dirty="0"/>
              <a:t>, EBV, </a:t>
            </a:r>
            <a:r>
              <a:rPr lang="cs-CZ" dirty="0" err="1"/>
              <a:t>subakut</a:t>
            </a:r>
            <a:r>
              <a:rPr lang="cs-CZ" dirty="0"/>
              <a:t>. </a:t>
            </a:r>
            <a:r>
              <a:rPr lang="cs-CZ" dirty="0" err="1"/>
              <a:t>skleroz</a:t>
            </a:r>
            <a:r>
              <a:rPr lang="cs-CZ" dirty="0"/>
              <a:t>. </a:t>
            </a:r>
            <a:r>
              <a:rPr lang="cs-CZ" dirty="0" err="1"/>
              <a:t>panencefalitidy</a:t>
            </a:r>
            <a:r>
              <a:rPr lang="cs-CZ" dirty="0"/>
              <a:t> nebo i infekce HIV, covid-19 </a:t>
            </a:r>
          </a:p>
          <a:p>
            <a:r>
              <a:rPr lang="cs-CZ" dirty="0"/>
              <a:t>Dávkování 50mg/kg hmotnosti a den, dospělí max.4g/den (obvykle 2 </a:t>
            </a:r>
            <a:r>
              <a:rPr lang="cs-CZ" dirty="0" err="1"/>
              <a:t>tbl</a:t>
            </a:r>
            <a:r>
              <a:rPr lang="cs-CZ" dirty="0"/>
              <a:t> 3-4xd),                  děti od 1 roku 50mg/kg (1tbl/10kg do 20 kg hmotnosti, dále dávkování jako u dospělých)</a:t>
            </a:r>
          </a:p>
          <a:p>
            <a:r>
              <a:rPr lang="cs-CZ" dirty="0">
                <a:solidFill>
                  <a:srgbClr val="FFFF00"/>
                </a:solidFill>
              </a:rPr>
              <a:t>Pozor na hladinu </a:t>
            </a:r>
            <a:r>
              <a:rPr lang="cs-CZ" dirty="0" err="1">
                <a:solidFill>
                  <a:srgbClr val="FFFF00"/>
                </a:solidFill>
              </a:rPr>
              <a:t>kys.močové</a:t>
            </a:r>
            <a:r>
              <a:rPr lang="cs-CZ" dirty="0"/>
              <a:t>, hl. u mužů,  na kterou se </a:t>
            </a:r>
            <a:r>
              <a:rPr lang="cs-CZ" dirty="0" err="1"/>
              <a:t>isoprinosine</a:t>
            </a:r>
            <a:r>
              <a:rPr lang="cs-CZ" dirty="0"/>
              <a:t> metabolizuje, doporučena je proto dostatečná hydratace. </a:t>
            </a:r>
          </a:p>
          <a:p>
            <a:endParaRPr lang="cs-CZ" dirty="0"/>
          </a:p>
        </p:txBody>
      </p:sp>
      <p:pic>
        <p:nvPicPr>
          <p:cNvPr id="2050" name="Picture 2" descr="Isoprinosine tbl.nob.50">
            <a:extLst>
              <a:ext uri="{FF2B5EF4-FFF2-40B4-BE49-F238E27FC236}">
                <a16:creationId xmlns:a16="http://schemas.microsoft.com/office/drawing/2014/main" id="{E521ADCB-0B29-8DD0-15B9-5DBD53B01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398462"/>
            <a:ext cx="21431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28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7379A-60F5-77F7-4A20-C6B3AB893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0524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solidFill>
                  <a:schemeClr val="accent4"/>
                </a:solidFill>
              </a:rPr>
              <a:t>Léčba přípravky z mikroorganismů </a:t>
            </a:r>
            <a:br>
              <a:rPr lang="cs-CZ" sz="3100" dirty="0">
                <a:solidFill>
                  <a:schemeClr val="accent4"/>
                </a:solidFill>
              </a:rPr>
            </a:br>
            <a:r>
              <a:rPr lang="cs-CZ" sz="2700" dirty="0">
                <a:solidFill>
                  <a:schemeClr val="accent4"/>
                </a:solidFill>
              </a:rPr>
              <a:t>(</a:t>
            </a:r>
            <a:r>
              <a:rPr lang="cs-CZ" sz="2700" dirty="0" err="1">
                <a:solidFill>
                  <a:schemeClr val="accent4"/>
                </a:solidFill>
              </a:rPr>
              <a:t>bakt</a:t>
            </a:r>
            <a:r>
              <a:rPr lang="cs-CZ" sz="2700" dirty="0">
                <a:solidFill>
                  <a:schemeClr val="accent4"/>
                </a:solidFill>
              </a:rPr>
              <a:t>. </a:t>
            </a:r>
            <a:r>
              <a:rPr lang="cs-CZ" sz="2700" dirty="0" err="1">
                <a:solidFill>
                  <a:schemeClr val="accent4"/>
                </a:solidFill>
              </a:rPr>
              <a:t>imunomodulátory</a:t>
            </a:r>
            <a:r>
              <a:rPr lang="cs-CZ" sz="2700" dirty="0">
                <a:solidFill>
                  <a:schemeClr val="accent4"/>
                </a:solidFill>
              </a:rPr>
              <a:t>, autovakcíny a </a:t>
            </a:r>
            <a:r>
              <a:rPr lang="cs-CZ" sz="2700" dirty="0" err="1">
                <a:solidFill>
                  <a:schemeClr val="accent4"/>
                </a:solidFill>
              </a:rPr>
              <a:t>stock</a:t>
            </a:r>
            <a:r>
              <a:rPr lang="cs-CZ" sz="2700" dirty="0">
                <a:solidFill>
                  <a:schemeClr val="accent4"/>
                </a:solidFill>
              </a:rPr>
              <a:t> vakcíny)</a:t>
            </a:r>
            <a:br>
              <a:rPr lang="cs-CZ" sz="2700" dirty="0">
                <a:solidFill>
                  <a:schemeClr val="accent4"/>
                </a:solidFill>
              </a:rPr>
            </a:br>
            <a:endParaRPr lang="cs-CZ" sz="27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09BE5-4E09-8803-CE36-3ADB5EE0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24" y="1994424"/>
            <a:ext cx="9922604" cy="4484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Komerční bakteriální </a:t>
            </a:r>
            <a:r>
              <a:rPr lang="cs-CZ" dirty="0" err="1">
                <a:solidFill>
                  <a:schemeClr val="accent1"/>
                </a:solidFill>
              </a:rPr>
              <a:t>imunomodulátory</a:t>
            </a:r>
            <a:r>
              <a:rPr lang="cs-CZ" dirty="0"/>
              <a:t> – dříve označované jako bakteriální vakcíny,  do určité míry nahradily 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Autovakcíny </a:t>
            </a:r>
            <a:r>
              <a:rPr lang="cs-CZ" dirty="0"/>
              <a:t>( přímo z mikroflóry pacienta – výtěr krk, nos, moč, </a:t>
            </a:r>
            <a:r>
              <a:rPr lang="cs-CZ" dirty="0" err="1"/>
              <a:t>gyn</a:t>
            </a:r>
            <a:r>
              <a:rPr lang="cs-CZ" dirty="0"/>
              <a:t>, kůže…)  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accent1"/>
                </a:solidFill>
              </a:rPr>
              <a:t>stock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vakcíny</a:t>
            </a:r>
            <a:r>
              <a:rPr lang="cs-CZ" dirty="0"/>
              <a:t>  (= směs epidemiologicky aktuálních kmenů různých pacientů vyrobené </a:t>
            </a:r>
            <a:r>
              <a:rPr lang="cs-CZ" dirty="0" err="1"/>
              <a:t>mikrobiol</a:t>
            </a:r>
            <a:r>
              <a:rPr lang="cs-CZ" dirty="0"/>
              <a:t>. laboratořemi s oprávněním jejich přípravy na žádost specialisty … k </a:t>
            </a:r>
            <a:r>
              <a:rPr lang="cs-CZ" dirty="0" err="1"/>
              <a:t>p.o</a:t>
            </a:r>
            <a:r>
              <a:rPr lang="cs-CZ" dirty="0"/>
              <a:t>. či </a:t>
            </a:r>
            <a:r>
              <a:rPr lang="cs-CZ" dirty="0" err="1"/>
              <a:t>inj</a:t>
            </a:r>
            <a:r>
              <a:rPr lang="cs-CZ" dirty="0"/>
              <a:t> použití)</a:t>
            </a:r>
          </a:p>
          <a:p>
            <a:r>
              <a:rPr lang="cs-CZ" dirty="0"/>
              <a:t>Bakteriální </a:t>
            </a:r>
            <a:r>
              <a:rPr lang="cs-CZ" dirty="0" err="1"/>
              <a:t>lyzáty</a:t>
            </a:r>
            <a:r>
              <a:rPr lang="cs-CZ" dirty="0"/>
              <a:t> jsou preparáty s různým zastoupením bakteriálních kmenů, které se nejčastěji podílejí na infekcích DC, moč. cest, kůže, dutiny  ústní či </a:t>
            </a:r>
            <a:r>
              <a:rPr lang="cs-CZ" dirty="0" err="1"/>
              <a:t>gyn</a:t>
            </a:r>
            <a:r>
              <a:rPr lang="cs-CZ" dirty="0"/>
              <a:t>. zánětů</a:t>
            </a:r>
          </a:p>
          <a:p>
            <a:r>
              <a:rPr lang="cs-CZ" dirty="0">
                <a:solidFill>
                  <a:schemeClr val="accent4"/>
                </a:solidFill>
              </a:rPr>
              <a:t>Účinek</a:t>
            </a:r>
            <a:r>
              <a:rPr lang="cs-CZ" dirty="0"/>
              <a:t> je </a:t>
            </a:r>
            <a:r>
              <a:rPr lang="cs-CZ" dirty="0">
                <a:solidFill>
                  <a:schemeClr val="accent1"/>
                </a:solidFill>
              </a:rPr>
              <a:t>zprvu </a:t>
            </a:r>
            <a:r>
              <a:rPr lang="cs-CZ" dirty="0">
                <a:solidFill>
                  <a:srgbClr val="FFFF00"/>
                </a:solidFill>
              </a:rPr>
              <a:t>(hodiny-dny)</a:t>
            </a:r>
            <a:r>
              <a:rPr lang="cs-CZ" dirty="0">
                <a:solidFill>
                  <a:schemeClr val="accent1"/>
                </a:solidFill>
              </a:rPr>
              <a:t> nespecifický</a:t>
            </a:r>
            <a:r>
              <a:rPr lang="cs-CZ" dirty="0"/>
              <a:t> ( zvyšuje produkci lysozymu, hlenu, sekrečního </a:t>
            </a:r>
            <a:r>
              <a:rPr lang="cs-CZ" dirty="0" err="1"/>
              <a:t>IgA</a:t>
            </a:r>
            <a:r>
              <a:rPr lang="cs-CZ" dirty="0"/>
              <a:t>, aktivace fagocytózy a nitrobuněčného zabíjení, fagocytujících buněk a NK bb, tvorba interferonů, </a:t>
            </a:r>
            <a:r>
              <a:rPr lang="cs-CZ" dirty="0" err="1"/>
              <a:t>defenzinů</a:t>
            </a:r>
            <a:r>
              <a:rPr lang="cs-CZ" dirty="0"/>
              <a:t>) a při </a:t>
            </a:r>
            <a:r>
              <a:rPr lang="cs-CZ" dirty="0">
                <a:solidFill>
                  <a:schemeClr val="accent1"/>
                </a:solidFill>
              </a:rPr>
              <a:t>dlouhodobějším podávání </a:t>
            </a:r>
            <a:r>
              <a:rPr lang="cs-CZ" dirty="0">
                <a:solidFill>
                  <a:srgbClr val="FFFF00"/>
                </a:solidFill>
              </a:rPr>
              <a:t>(týdny, měsíce)</a:t>
            </a:r>
            <a:r>
              <a:rPr lang="cs-CZ" dirty="0">
                <a:solidFill>
                  <a:schemeClr val="accent1"/>
                </a:solidFill>
              </a:rPr>
              <a:t>  specifický účinek. 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/>
              <a:t>omplexní účinek na </a:t>
            </a:r>
            <a:r>
              <a:rPr lang="cs-CZ" dirty="0" err="1"/>
              <a:t>im</a:t>
            </a:r>
            <a:r>
              <a:rPr lang="cs-CZ" dirty="0"/>
              <a:t>. systém, vznik </a:t>
            </a:r>
            <a:r>
              <a:rPr lang="cs-CZ" dirty="0" err="1"/>
              <a:t>specif.protilátek</a:t>
            </a:r>
            <a:r>
              <a:rPr lang="cs-CZ" dirty="0"/>
              <a:t> nebo specifických cytotoxických lymfocytů…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BRONCHO-VAXOM PRE DOSPELÝCH - ADC.sk">
            <a:extLst>
              <a:ext uri="{FF2B5EF4-FFF2-40B4-BE49-F238E27FC236}">
                <a16:creationId xmlns:a16="http://schemas.microsoft.com/office/drawing/2014/main" id="{308F0598-7624-8CB3-3F32-3DBD387A9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191" y="379411"/>
            <a:ext cx="227647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LUIVAC - ADC.sk">
            <a:extLst>
              <a:ext uri="{FF2B5EF4-FFF2-40B4-BE49-F238E27FC236}">
                <a16:creationId xmlns:a16="http://schemas.microsoft.com/office/drawing/2014/main" id="{8AB26C20-31BF-C7F7-E6B5-645BC47B9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675" y="2919414"/>
            <a:ext cx="1685924" cy="142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aracelsium Praha - prevence a návrat ke zdraví pomocí infuzí a SIAB">
            <a:extLst>
              <a:ext uri="{FF2B5EF4-FFF2-40B4-BE49-F238E27FC236}">
                <a16:creationId xmlns:a16="http://schemas.microsoft.com/office/drawing/2014/main" id="{294A4917-5E8E-1E14-F322-F123DCBE3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4730" y="5248275"/>
            <a:ext cx="1510078" cy="100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11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4D2A0-3627-3B52-F0B4-D1E092B1C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Imunomodulace</a:t>
            </a:r>
            <a:r>
              <a:rPr lang="cs-CZ" dirty="0"/>
              <a:t> </a:t>
            </a:r>
            <a:r>
              <a:rPr lang="cs-CZ" dirty="0" err="1"/>
              <a:t>bakter.lyzáty</a:t>
            </a:r>
            <a:r>
              <a:rPr lang="cs-CZ" dirty="0"/>
              <a:t> -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3BEA42-A5D3-09DB-238D-D7B05BDEF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103"/>
            <a:ext cx="8596668" cy="445225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Bakteriální </a:t>
            </a:r>
            <a:r>
              <a:rPr lang="cs-CZ" dirty="0" err="1"/>
              <a:t>imunomodulátory</a:t>
            </a:r>
            <a:r>
              <a:rPr lang="cs-CZ" dirty="0"/>
              <a:t> představují typické </a:t>
            </a:r>
            <a:r>
              <a:rPr lang="cs-CZ" dirty="0" err="1"/>
              <a:t>PAMPs</a:t>
            </a:r>
            <a:r>
              <a:rPr lang="cs-CZ" dirty="0"/>
              <a:t> struktury, které rozeznávají složky nespecifické imunity tedy makrofágy a komplement, vážou se na tzv.  PRR –</a:t>
            </a:r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/>
              <a:t>recognition</a:t>
            </a:r>
            <a:r>
              <a:rPr lang="cs-CZ" dirty="0"/>
              <a:t> receptor = receptory rozpoznávající vzory </a:t>
            </a:r>
          </a:p>
          <a:p>
            <a:r>
              <a:rPr lang="cs-CZ" dirty="0">
                <a:solidFill>
                  <a:schemeClr val="accent1"/>
                </a:solidFill>
              </a:rPr>
              <a:t>Podání těchto látek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napodobuje napadení organismu infekčním agens, ale bez původních patogenních projevů.</a:t>
            </a:r>
            <a:endParaRPr lang="cs-CZ" dirty="0"/>
          </a:p>
          <a:p>
            <a:r>
              <a:rPr lang="cs-CZ" dirty="0"/>
              <a:t>Při podávání </a:t>
            </a:r>
            <a:r>
              <a:rPr lang="cs-CZ" dirty="0" err="1"/>
              <a:t>p.o</a:t>
            </a:r>
            <a:r>
              <a:rPr lang="cs-CZ" dirty="0"/>
              <a:t>. se aktivuje nejdříve nespecifická imunita (</a:t>
            </a:r>
            <a:r>
              <a:rPr lang="cs-CZ" dirty="0" err="1"/>
              <a:t>stimualce</a:t>
            </a:r>
            <a:r>
              <a:rPr lang="cs-CZ" dirty="0"/>
              <a:t> </a:t>
            </a:r>
            <a:r>
              <a:rPr lang="cs-CZ" dirty="0" err="1"/>
              <a:t>mfg</a:t>
            </a:r>
            <a:r>
              <a:rPr lang="cs-CZ" dirty="0"/>
              <a:t> a </a:t>
            </a:r>
            <a:r>
              <a:rPr lang="cs-CZ" dirty="0" err="1"/>
              <a:t>nespecif</a:t>
            </a:r>
            <a:r>
              <a:rPr lang="cs-CZ" dirty="0"/>
              <a:t> stimulace tvorby </a:t>
            </a:r>
            <a:r>
              <a:rPr lang="cs-CZ" dirty="0" err="1"/>
              <a:t>pl</a:t>
            </a:r>
            <a:r>
              <a:rPr lang="cs-CZ" dirty="0"/>
              <a:t>)) a v pozdějším období ( po několika týdnech)může být doplněna o specifickou imunitu </a:t>
            </a:r>
          </a:p>
          <a:p>
            <a:r>
              <a:rPr lang="cs-CZ" dirty="0"/>
              <a:t>Dle některých studií je prokázána i indukce </a:t>
            </a:r>
            <a:r>
              <a:rPr lang="cs-CZ" dirty="0" err="1"/>
              <a:t>specif</a:t>
            </a:r>
            <a:r>
              <a:rPr lang="cs-CZ" dirty="0"/>
              <a:t> protilátek </a:t>
            </a:r>
            <a:r>
              <a:rPr lang="cs-CZ" dirty="0" err="1"/>
              <a:t>IgA</a:t>
            </a:r>
            <a:r>
              <a:rPr lang="cs-CZ" dirty="0"/>
              <a:t> – vzhledem k slizniční aplikaci </a:t>
            </a:r>
          </a:p>
          <a:p>
            <a:r>
              <a:rPr lang="cs-CZ" dirty="0" err="1"/>
              <a:t>Nežád.účinky</a:t>
            </a:r>
            <a:r>
              <a:rPr lang="cs-CZ" dirty="0"/>
              <a:t> – GIT potíže, svědění, kopřivka</a:t>
            </a:r>
          </a:p>
          <a:p>
            <a:r>
              <a:rPr lang="cs-CZ" dirty="0">
                <a:solidFill>
                  <a:schemeClr val="accent4"/>
                </a:solidFill>
              </a:rPr>
              <a:t>Nejsou indikovány u osob se závažnými imunodeficity</a:t>
            </a:r>
          </a:p>
          <a:p>
            <a:r>
              <a:rPr lang="cs-CZ" dirty="0">
                <a:solidFill>
                  <a:srgbClr val="FFFF00"/>
                </a:solidFill>
              </a:rPr>
              <a:t>Exacerbace/indukce autoimunit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se nepotvrdila v žádné studii – plošné užívání se však neodporučuje</a:t>
            </a:r>
            <a:r>
              <a:rPr lang="cs-CZ" dirty="0">
                <a:solidFill>
                  <a:schemeClr val="accent4"/>
                </a:solidFill>
              </a:rPr>
              <a:t> právě pro strach z indukce autoimunity u geneticky vnímavých jedinců !!! </a:t>
            </a:r>
          </a:p>
          <a:p>
            <a:r>
              <a:rPr lang="cs-CZ" dirty="0">
                <a:solidFill>
                  <a:schemeClr val="accent4"/>
                </a:solidFill>
              </a:rPr>
              <a:t>Proto je třeba </a:t>
            </a:r>
            <a:r>
              <a:rPr lang="cs-CZ" dirty="0">
                <a:solidFill>
                  <a:srgbClr val="FFFF00"/>
                </a:solidFill>
              </a:rPr>
              <a:t>udělat imunologické vyšetření před nasazením </a:t>
            </a:r>
            <a:r>
              <a:rPr lang="cs-CZ" dirty="0" err="1">
                <a:solidFill>
                  <a:srgbClr val="FFFF00"/>
                </a:solidFill>
              </a:rPr>
              <a:t>imunomodulátorů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031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28D21-EECF-BA87-8757-1A1D0849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067171" cy="100613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4"/>
                </a:solidFill>
              </a:rPr>
              <a:t>Bakteriální </a:t>
            </a:r>
            <a:r>
              <a:rPr lang="cs-CZ" dirty="0" err="1">
                <a:solidFill>
                  <a:schemeClr val="accent4"/>
                </a:solidFill>
              </a:rPr>
              <a:t>imunomodulátory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C42414-1AD0-0A24-F912-EE1496408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>
                <a:solidFill>
                  <a:srgbClr val="FFFF00"/>
                </a:solidFill>
              </a:rPr>
              <a:t>Bronchovaxom</a:t>
            </a:r>
            <a:r>
              <a:rPr lang="cs-CZ" dirty="0"/>
              <a:t> = </a:t>
            </a:r>
            <a:r>
              <a:rPr lang="cs-CZ" dirty="0" err="1"/>
              <a:t>lyzáty</a:t>
            </a:r>
            <a:r>
              <a:rPr lang="cs-CZ" dirty="0"/>
              <a:t> těl bakterií: Haemophilus </a:t>
            </a:r>
            <a:r>
              <a:rPr lang="cs-CZ" dirty="0" err="1"/>
              <a:t>infl</a:t>
            </a:r>
            <a:r>
              <a:rPr lang="cs-CZ" dirty="0"/>
              <a:t>, Streptococcus </a:t>
            </a:r>
            <a:r>
              <a:rPr lang="cs-CZ" dirty="0" err="1"/>
              <a:t>pneum</a:t>
            </a:r>
            <a:r>
              <a:rPr lang="cs-CZ" dirty="0"/>
              <a:t>, Streptococcus pyogenes, </a:t>
            </a:r>
            <a:r>
              <a:rPr lang="cs-CZ" dirty="0" err="1"/>
              <a:t>Klebsiella</a:t>
            </a:r>
            <a:r>
              <a:rPr lang="cs-CZ" dirty="0"/>
              <a:t> </a:t>
            </a:r>
            <a:r>
              <a:rPr lang="cs-CZ" dirty="0" err="1"/>
              <a:t>pn</a:t>
            </a:r>
            <a:r>
              <a:rPr lang="cs-CZ" dirty="0"/>
              <a:t>, </a:t>
            </a:r>
            <a:r>
              <a:rPr lang="cs-CZ" dirty="0" err="1"/>
              <a:t>Staph.aureus</a:t>
            </a:r>
            <a:r>
              <a:rPr lang="cs-CZ" dirty="0"/>
              <a:t>, </a:t>
            </a:r>
            <a:r>
              <a:rPr lang="cs-CZ" dirty="0">
                <a:solidFill>
                  <a:srgbClr val="FF3300"/>
                </a:solidFill>
              </a:rPr>
              <a:t>Streptococcus </a:t>
            </a:r>
            <a:r>
              <a:rPr lang="cs-CZ" dirty="0" err="1">
                <a:solidFill>
                  <a:srgbClr val="FF3300"/>
                </a:solidFill>
              </a:rPr>
              <a:t>viridans</a:t>
            </a:r>
            <a:r>
              <a:rPr lang="cs-CZ" dirty="0"/>
              <a:t>, </a:t>
            </a:r>
            <a:r>
              <a:rPr lang="cs-CZ" dirty="0" err="1"/>
              <a:t>Neisseria</a:t>
            </a:r>
            <a:r>
              <a:rPr lang="cs-CZ" dirty="0"/>
              <a:t> </a:t>
            </a:r>
            <a:r>
              <a:rPr lang="cs-CZ" dirty="0" err="1"/>
              <a:t>catarhalis</a:t>
            </a:r>
            <a:r>
              <a:rPr lang="cs-CZ" dirty="0"/>
              <a:t> – </a:t>
            </a:r>
            <a:r>
              <a:rPr lang="cs-CZ" dirty="0" err="1">
                <a:solidFill>
                  <a:schemeClr val="accent1"/>
                </a:solidFill>
              </a:rPr>
              <a:t>chron</a:t>
            </a:r>
            <a:r>
              <a:rPr lang="cs-CZ" dirty="0">
                <a:solidFill>
                  <a:schemeClr val="accent1"/>
                </a:solidFill>
              </a:rPr>
              <a:t>. a </a:t>
            </a:r>
            <a:r>
              <a:rPr lang="cs-CZ" dirty="0" err="1">
                <a:solidFill>
                  <a:schemeClr val="accent1"/>
                </a:solidFill>
              </a:rPr>
              <a:t>recid</a:t>
            </a:r>
            <a:r>
              <a:rPr lang="cs-CZ" dirty="0">
                <a:solidFill>
                  <a:schemeClr val="accent1"/>
                </a:solidFill>
              </a:rPr>
              <a:t>. infekce DC (užívá se preventivně nebo i při akut infektu 1xd min 10 dnů, včetně současně s podáváním ATB)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FF00"/>
                </a:solidFill>
              </a:rPr>
              <a:t>Luivac</a:t>
            </a:r>
            <a:r>
              <a:rPr lang="cs-CZ" dirty="0"/>
              <a:t> = </a:t>
            </a:r>
            <a:r>
              <a:rPr lang="cs-CZ" dirty="0" err="1"/>
              <a:t>lyzáty</a:t>
            </a:r>
            <a:r>
              <a:rPr lang="cs-CZ" dirty="0"/>
              <a:t> těl bakterií: Haemophilus </a:t>
            </a:r>
            <a:r>
              <a:rPr lang="cs-CZ" dirty="0" err="1"/>
              <a:t>infl</a:t>
            </a:r>
            <a:r>
              <a:rPr lang="cs-CZ" dirty="0"/>
              <a:t>, Streptococcus </a:t>
            </a:r>
            <a:r>
              <a:rPr lang="cs-CZ" dirty="0" err="1"/>
              <a:t>pneum</a:t>
            </a:r>
            <a:r>
              <a:rPr lang="cs-CZ" dirty="0"/>
              <a:t>, Streptococcus pyogenes, </a:t>
            </a:r>
            <a:r>
              <a:rPr lang="cs-CZ" dirty="0" err="1"/>
              <a:t>Klebsiella</a:t>
            </a:r>
            <a:r>
              <a:rPr lang="cs-CZ" dirty="0"/>
              <a:t> </a:t>
            </a:r>
            <a:r>
              <a:rPr lang="cs-CZ" dirty="0" err="1"/>
              <a:t>pn</a:t>
            </a:r>
            <a:r>
              <a:rPr lang="cs-CZ" dirty="0"/>
              <a:t>, </a:t>
            </a:r>
            <a:r>
              <a:rPr lang="cs-CZ" dirty="0" err="1"/>
              <a:t>Staph.aureus</a:t>
            </a:r>
            <a:r>
              <a:rPr lang="cs-CZ" dirty="0"/>
              <a:t>, </a:t>
            </a:r>
            <a:r>
              <a:rPr lang="cs-CZ" dirty="0">
                <a:solidFill>
                  <a:srgbClr val="FF3300"/>
                </a:solidFill>
              </a:rPr>
              <a:t>Streptococcus </a:t>
            </a:r>
            <a:r>
              <a:rPr lang="cs-CZ" dirty="0" err="1">
                <a:solidFill>
                  <a:srgbClr val="FF3300"/>
                </a:solidFill>
              </a:rPr>
              <a:t>mitis</a:t>
            </a:r>
            <a:r>
              <a:rPr lang="cs-CZ" dirty="0"/>
              <a:t>, </a:t>
            </a:r>
            <a:r>
              <a:rPr lang="cs-CZ" dirty="0" err="1"/>
              <a:t>Neisseria</a:t>
            </a:r>
            <a:r>
              <a:rPr lang="cs-CZ" dirty="0"/>
              <a:t> </a:t>
            </a:r>
            <a:r>
              <a:rPr lang="cs-CZ" dirty="0" err="1"/>
              <a:t>catarhalis</a:t>
            </a:r>
            <a:r>
              <a:rPr lang="cs-CZ" dirty="0"/>
              <a:t> – </a:t>
            </a:r>
            <a:r>
              <a:rPr lang="cs-CZ" dirty="0" err="1">
                <a:solidFill>
                  <a:schemeClr val="accent1"/>
                </a:solidFill>
              </a:rPr>
              <a:t>chron</a:t>
            </a:r>
            <a:r>
              <a:rPr lang="cs-CZ" dirty="0">
                <a:solidFill>
                  <a:schemeClr val="accent1"/>
                </a:solidFill>
              </a:rPr>
              <a:t>. a </a:t>
            </a:r>
            <a:r>
              <a:rPr lang="cs-CZ" dirty="0" err="1">
                <a:solidFill>
                  <a:schemeClr val="accent1"/>
                </a:solidFill>
              </a:rPr>
              <a:t>recid</a:t>
            </a:r>
            <a:r>
              <a:rPr lang="cs-CZ" dirty="0">
                <a:solidFill>
                  <a:schemeClr val="accent1"/>
                </a:solidFill>
              </a:rPr>
              <a:t>. infekce DC</a:t>
            </a: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FFFF00"/>
                </a:solidFill>
              </a:rPr>
              <a:t>Uro-vaxom</a:t>
            </a:r>
            <a:r>
              <a:rPr lang="cs-CZ" dirty="0"/>
              <a:t> = purifikovaný extrakt E. coli- </a:t>
            </a:r>
            <a:r>
              <a:rPr lang="cs-CZ" dirty="0" err="1">
                <a:solidFill>
                  <a:srgbClr val="FFFF00"/>
                </a:solidFill>
              </a:rPr>
              <a:t>recid</a:t>
            </a:r>
            <a:r>
              <a:rPr lang="cs-CZ" dirty="0">
                <a:solidFill>
                  <a:srgbClr val="FFFF00"/>
                </a:solidFill>
              </a:rPr>
              <a:t>. </a:t>
            </a:r>
            <a:r>
              <a:rPr lang="cs-CZ" dirty="0" err="1">
                <a:solidFill>
                  <a:srgbClr val="FFFF00"/>
                </a:solidFill>
              </a:rPr>
              <a:t>uroinfekty</a:t>
            </a: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 Jsou na lékařský předpis, četné studie na snížení frekvence infekcí, zmírnění průběhu infekcí a snížení spotřeby antibiotik, snížení počtu absencí ve škole/práci</a:t>
            </a:r>
          </a:p>
        </p:txBody>
      </p:sp>
      <p:pic>
        <p:nvPicPr>
          <p:cNvPr id="4" name="Picture 2" descr="BRONCHO-VAXOM PRE DOSPELÝCH - ADC.sk">
            <a:extLst>
              <a:ext uri="{FF2B5EF4-FFF2-40B4-BE49-F238E27FC236}">
                <a16:creationId xmlns:a16="http://schemas.microsoft.com/office/drawing/2014/main" id="{B8BB66D4-DB55-32A8-C449-61E67FDD4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191" y="379411"/>
            <a:ext cx="227647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LUIVAC - ADC.sk">
            <a:extLst>
              <a:ext uri="{FF2B5EF4-FFF2-40B4-BE49-F238E27FC236}">
                <a16:creationId xmlns:a16="http://schemas.microsoft.com/office/drawing/2014/main" id="{C77D62D1-E063-EEDE-4930-6D37A2490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678" y="2666465"/>
            <a:ext cx="1685924" cy="142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URO-VAXOM - ADC.sk">
            <a:extLst>
              <a:ext uri="{FF2B5EF4-FFF2-40B4-BE49-F238E27FC236}">
                <a16:creationId xmlns:a16="http://schemas.microsoft.com/office/drawing/2014/main" id="{045CEC8A-B609-9F2F-2406-6B3BF2533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4924425"/>
            <a:ext cx="1900238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001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C6164-512B-B88F-A52B-4A91E3FD8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495" y="403935"/>
            <a:ext cx="7055116" cy="997957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solidFill>
                  <a:srgbClr val="FFFF00"/>
                </a:solidFill>
              </a:rPr>
              <a:t>Potravinové doplňky na bázi </a:t>
            </a:r>
            <a:r>
              <a:rPr lang="cs-CZ" sz="3100" dirty="0" err="1">
                <a:solidFill>
                  <a:srgbClr val="FFFF00"/>
                </a:solidFill>
              </a:rPr>
              <a:t>bakter.lyzátů</a:t>
            </a:r>
            <a:r>
              <a:rPr lang="cs-CZ" sz="3100" dirty="0">
                <a:solidFill>
                  <a:srgbClr val="FFFF00"/>
                </a:solidFill>
              </a:rPr>
              <a:t>: volně v prodeji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BDB5CD-C258-47AD-4ACB-5EA21C831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26" y="1401892"/>
            <a:ext cx="8596668" cy="472291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GS </a:t>
            </a:r>
            <a:r>
              <a:rPr lang="cs-CZ" dirty="0" err="1">
                <a:solidFill>
                  <a:schemeClr val="accent1"/>
                </a:solidFill>
              </a:rPr>
              <a:t>imunostim</a:t>
            </a:r>
            <a:r>
              <a:rPr lang="cs-CZ" dirty="0"/>
              <a:t> = 50 mg směs </a:t>
            </a:r>
            <a:r>
              <a:rPr lang="cs-CZ" dirty="0" err="1"/>
              <a:t>bakter</a:t>
            </a:r>
            <a:r>
              <a:rPr lang="cs-CZ" dirty="0"/>
              <a:t>. </a:t>
            </a:r>
            <a:r>
              <a:rPr lang="cs-CZ" dirty="0" err="1"/>
              <a:t>Lyzátu</a:t>
            </a:r>
            <a:r>
              <a:rPr lang="cs-CZ" dirty="0"/>
              <a:t> </a:t>
            </a:r>
            <a:r>
              <a:rPr lang="cs-CZ" dirty="0" err="1"/>
              <a:t>Stpah</a:t>
            </a:r>
            <a:r>
              <a:rPr lang="cs-CZ" dirty="0"/>
              <a:t> aureus, </a:t>
            </a:r>
            <a:r>
              <a:rPr lang="cs-CZ" dirty="0" err="1"/>
              <a:t>Strepotoccus</a:t>
            </a:r>
            <a:r>
              <a:rPr lang="cs-CZ" dirty="0"/>
              <a:t> </a:t>
            </a:r>
            <a:r>
              <a:rPr lang="cs-CZ" dirty="0" err="1"/>
              <a:t>pn</a:t>
            </a:r>
            <a:r>
              <a:rPr lang="cs-CZ" dirty="0"/>
              <a:t>, </a:t>
            </a:r>
            <a:r>
              <a:rPr lang="cs-CZ" dirty="0" err="1"/>
              <a:t>Escherichia</a:t>
            </a:r>
            <a:r>
              <a:rPr lang="cs-CZ" dirty="0"/>
              <a:t> coli + 10 mg vitaminu C  - prevence a léčba </a:t>
            </a:r>
            <a:r>
              <a:rPr lang="cs-CZ" dirty="0" err="1">
                <a:solidFill>
                  <a:schemeClr val="accent1"/>
                </a:solidFill>
              </a:rPr>
              <a:t>recid</a:t>
            </a:r>
            <a:r>
              <a:rPr lang="cs-CZ" dirty="0">
                <a:solidFill>
                  <a:schemeClr val="accent1"/>
                </a:solidFill>
              </a:rPr>
              <a:t> a </a:t>
            </a:r>
            <a:r>
              <a:rPr lang="cs-CZ" dirty="0" err="1">
                <a:solidFill>
                  <a:schemeClr val="accent1"/>
                </a:solidFill>
              </a:rPr>
              <a:t>chron</a:t>
            </a:r>
            <a:r>
              <a:rPr lang="cs-CZ" dirty="0">
                <a:solidFill>
                  <a:schemeClr val="accent1"/>
                </a:solidFill>
              </a:rPr>
              <a:t> infektů DC</a:t>
            </a:r>
          </a:p>
          <a:p>
            <a:pPr>
              <a:buFontTx/>
              <a:buChar char="-"/>
            </a:pPr>
            <a:r>
              <a:rPr lang="cs-CZ" dirty="0"/>
              <a:t>Multicentrické studie v ČR ( spolupráce FN Olomouc a LF v Olomouci)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Produkty farmaceutické firmy </a:t>
            </a:r>
            <a:r>
              <a:rPr lang="cs-CZ" dirty="0" err="1">
                <a:solidFill>
                  <a:srgbClr val="FFFF00"/>
                </a:solidFill>
              </a:rPr>
              <a:t>Bioveta</a:t>
            </a:r>
            <a:r>
              <a:rPr lang="cs-CZ" dirty="0">
                <a:solidFill>
                  <a:srgbClr val="FFFF00"/>
                </a:solidFill>
              </a:rPr>
              <a:t>, Ivanovice na Hané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accent1"/>
                </a:solidFill>
              </a:rPr>
              <a:t>Olimunovac</a:t>
            </a:r>
            <a:r>
              <a:rPr lang="cs-CZ" dirty="0"/>
              <a:t> = 9mg substance </a:t>
            </a:r>
            <a:r>
              <a:rPr lang="cs-CZ" dirty="0" err="1"/>
              <a:t>lyofiliz</a:t>
            </a:r>
            <a:r>
              <a:rPr lang="cs-CZ" dirty="0"/>
              <a:t>. </a:t>
            </a:r>
            <a:r>
              <a:rPr lang="cs-CZ" dirty="0" err="1"/>
              <a:t>Bakter</a:t>
            </a:r>
            <a:r>
              <a:rPr lang="cs-CZ" dirty="0"/>
              <a:t> těl Staphylococcus aureus, </a:t>
            </a:r>
            <a:r>
              <a:rPr lang="cs-CZ" dirty="0" err="1"/>
              <a:t>Klebsiella</a:t>
            </a:r>
            <a:r>
              <a:rPr lang="cs-CZ" dirty="0"/>
              <a:t> </a:t>
            </a:r>
            <a:r>
              <a:rPr lang="cs-CZ" dirty="0" err="1"/>
              <a:t>pn</a:t>
            </a:r>
            <a:r>
              <a:rPr lang="cs-CZ" dirty="0"/>
              <a:t>, </a:t>
            </a:r>
            <a:r>
              <a:rPr lang="cs-CZ" dirty="0" err="1"/>
              <a:t>Propionibacterium</a:t>
            </a:r>
            <a:r>
              <a:rPr lang="cs-CZ" dirty="0"/>
              <a:t> </a:t>
            </a:r>
            <a:r>
              <a:rPr lang="cs-CZ" dirty="0" err="1"/>
              <a:t>acnes</a:t>
            </a:r>
            <a:r>
              <a:rPr lang="cs-CZ" dirty="0"/>
              <a:t> - prevence a léčba </a:t>
            </a:r>
            <a:r>
              <a:rPr lang="cs-CZ" dirty="0" err="1">
                <a:solidFill>
                  <a:schemeClr val="accent1"/>
                </a:solidFill>
              </a:rPr>
              <a:t>recid</a:t>
            </a:r>
            <a:r>
              <a:rPr lang="cs-CZ" dirty="0">
                <a:solidFill>
                  <a:schemeClr val="accent1"/>
                </a:solidFill>
              </a:rPr>
              <a:t> a </a:t>
            </a:r>
            <a:r>
              <a:rPr lang="cs-CZ" dirty="0" err="1">
                <a:solidFill>
                  <a:schemeClr val="accent1"/>
                </a:solidFill>
              </a:rPr>
              <a:t>chron</a:t>
            </a:r>
            <a:r>
              <a:rPr lang="cs-CZ" dirty="0">
                <a:solidFill>
                  <a:schemeClr val="accent1"/>
                </a:solidFill>
              </a:rPr>
              <a:t> infektů DC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accent1"/>
                </a:solidFill>
              </a:rPr>
              <a:t>Candivac</a:t>
            </a:r>
            <a:r>
              <a:rPr lang="cs-CZ" dirty="0"/>
              <a:t> = 5mg substance Candida </a:t>
            </a:r>
            <a:r>
              <a:rPr lang="cs-CZ" dirty="0" err="1"/>
              <a:t>albicans</a:t>
            </a:r>
            <a:r>
              <a:rPr lang="cs-CZ" dirty="0"/>
              <a:t>, </a:t>
            </a:r>
            <a:r>
              <a:rPr lang="cs-CZ" dirty="0" err="1"/>
              <a:t>krusei</a:t>
            </a:r>
            <a:r>
              <a:rPr lang="cs-CZ" dirty="0"/>
              <a:t>, </a:t>
            </a:r>
            <a:r>
              <a:rPr lang="cs-CZ" dirty="0" err="1"/>
              <a:t>glabrata</a:t>
            </a:r>
            <a:r>
              <a:rPr lang="cs-CZ" dirty="0"/>
              <a:t> á 0,83mg, </a:t>
            </a:r>
            <a:r>
              <a:rPr lang="cs-CZ" dirty="0" err="1"/>
              <a:t>Propionibacterium</a:t>
            </a:r>
            <a:r>
              <a:rPr lang="cs-CZ" dirty="0"/>
              <a:t> </a:t>
            </a:r>
            <a:r>
              <a:rPr lang="cs-CZ" dirty="0" err="1"/>
              <a:t>acnes</a:t>
            </a:r>
            <a:r>
              <a:rPr lang="cs-CZ" dirty="0"/>
              <a:t> 2,5mg – prevence a léčba </a:t>
            </a:r>
            <a:r>
              <a:rPr lang="cs-CZ" dirty="0">
                <a:solidFill>
                  <a:schemeClr val="accent1"/>
                </a:solidFill>
              </a:rPr>
              <a:t>kvasinkových</a:t>
            </a:r>
            <a:r>
              <a:rPr lang="cs-CZ" dirty="0"/>
              <a:t> infekcí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accent1"/>
                </a:solidFill>
              </a:rPr>
              <a:t>Urivac</a:t>
            </a:r>
            <a:r>
              <a:rPr lang="cs-CZ" dirty="0"/>
              <a:t> = 5mg substance </a:t>
            </a:r>
            <a:r>
              <a:rPr lang="cs-CZ" dirty="0" err="1"/>
              <a:t>E.coli</a:t>
            </a:r>
            <a:r>
              <a:rPr lang="cs-CZ" dirty="0"/>
              <a:t>, Proteus </a:t>
            </a:r>
            <a:r>
              <a:rPr lang="cs-CZ" dirty="0" err="1"/>
              <a:t>mirabilis</a:t>
            </a:r>
            <a:r>
              <a:rPr lang="cs-CZ" dirty="0"/>
              <a:t>, </a:t>
            </a:r>
            <a:r>
              <a:rPr lang="cs-CZ" dirty="0" err="1"/>
              <a:t>Enterococcus</a:t>
            </a:r>
            <a:r>
              <a:rPr lang="cs-CZ" dirty="0"/>
              <a:t> </a:t>
            </a:r>
            <a:r>
              <a:rPr lang="cs-CZ" dirty="0" err="1"/>
              <a:t>faecalis</a:t>
            </a:r>
            <a:r>
              <a:rPr lang="cs-CZ" dirty="0"/>
              <a:t>, </a:t>
            </a:r>
            <a:r>
              <a:rPr lang="cs-CZ" dirty="0" err="1"/>
              <a:t>Pseudomonas</a:t>
            </a:r>
            <a:r>
              <a:rPr lang="cs-CZ" dirty="0"/>
              <a:t> aeru, </a:t>
            </a:r>
            <a:r>
              <a:rPr lang="cs-CZ" dirty="0" err="1"/>
              <a:t>Klebsiella</a:t>
            </a:r>
            <a:r>
              <a:rPr lang="cs-CZ" dirty="0"/>
              <a:t> </a:t>
            </a:r>
            <a:r>
              <a:rPr lang="cs-CZ" dirty="0" err="1"/>
              <a:t>pn</a:t>
            </a:r>
            <a:r>
              <a:rPr lang="cs-CZ" dirty="0"/>
              <a:t>, </a:t>
            </a:r>
            <a:r>
              <a:rPr lang="cs-CZ" dirty="0" err="1"/>
              <a:t>Propionibacterium</a:t>
            </a:r>
            <a:r>
              <a:rPr lang="cs-CZ" dirty="0"/>
              <a:t> </a:t>
            </a:r>
            <a:r>
              <a:rPr lang="cs-CZ" dirty="0" err="1"/>
              <a:t>acnes</a:t>
            </a:r>
            <a:r>
              <a:rPr lang="cs-CZ" dirty="0"/>
              <a:t> -  prevence a léčba </a:t>
            </a:r>
            <a:r>
              <a:rPr lang="cs-CZ" dirty="0" err="1">
                <a:solidFill>
                  <a:schemeClr val="accent1"/>
                </a:solidFill>
              </a:rPr>
              <a:t>moč.cest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chemeClr val="accent1"/>
                </a:solidFill>
              </a:rPr>
              <a:t>Acnevac</a:t>
            </a:r>
            <a:r>
              <a:rPr lang="cs-CZ" dirty="0"/>
              <a:t> = 5mg substance Staphylococcus aureus, </a:t>
            </a:r>
            <a:r>
              <a:rPr lang="cs-CZ" dirty="0" err="1"/>
              <a:t>epidermidis</a:t>
            </a:r>
            <a:r>
              <a:rPr lang="cs-CZ" dirty="0"/>
              <a:t>, </a:t>
            </a:r>
            <a:r>
              <a:rPr lang="cs-CZ" dirty="0" err="1"/>
              <a:t>Propionibacterium</a:t>
            </a:r>
            <a:r>
              <a:rPr lang="cs-CZ" dirty="0"/>
              <a:t> </a:t>
            </a:r>
            <a:r>
              <a:rPr lang="cs-CZ" dirty="0" err="1"/>
              <a:t>acnes</a:t>
            </a:r>
            <a:r>
              <a:rPr lang="cs-CZ" dirty="0"/>
              <a:t> – doplňková léčba </a:t>
            </a:r>
            <a:r>
              <a:rPr lang="cs-CZ" dirty="0">
                <a:solidFill>
                  <a:schemeClr val="accent1"/>
                </a:solidFill>
              </a:rPr>
              <a:t>akné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accent1"/>
                </a:solidFill>
              </a:rPr>
              <a:t>Dentivac</a:t>
            </a:r>
            <a:r>
              <a:rPr lang="cs-CZ" dirty="0"/>
              <a:t> = Streptococcus </a:t>
            </a:r>
            <a:r>
              <a:rPr lang="cs-CZ" dirty="0" err="1"/>
              <a:t>mutans</a:t>
            </a:r>
            <a:r>
              <a:rPr lang="cs-CZ" dirty="0"/>
              <a:t>, </a:t>
            </a:r>
            <a:r>
              <a:rPr lang="cs-CZ" dirty="0" err="1"/>
              <a:t>Actinomyces</a:t>
            </a:r>
            <a:r>
              <a:rPr lang="cs-CZ" dirty="0"/>
              <a:t> </a:t>
            </a:r>
            <a:r>
              <a:rPr lang="cs-CZ" dirty="0" err="1"/>
              <a:t>viscosus</a:t>
            </a:r>
            <a:r>
              <a:rPr lang="cs-CZ" dirty="0"/>
              <a:t>, </a:t>
            </a:r>
            <a:r>
              <a:rPr lang="cs-CZ" dirty="0" err="1"/>
              <a:t>Porphyromonas</a:t>
            </a:r>
            <a:r>
              <a:rPr lang="cs-CZ" dirty="0"/>
              <a:t> </a:t>
            </a:r>
            <a:r>
              <a:rPr lang="cs-CZ" dirty="0" err="1"/>
              <a:t>gingivalis</a:t>
            </a:r>
            <a:r>
              <a:rPr lang="cs-CZ" dirty="0"/>
              <a:t>, </a:t>
            </a:r>
            <a:r>
              <a:rPr lang="cs-CZ" dirty="0" err="1"/>
              <a:t>Propionibacterium</a:t>
            </a:r>
            <a:r>
              <a:rPr lang="cs-CZ" dirty="0"/>
              <a:t> </a:t>
            </a:r>
            <a:r>
              <a:rPr lang="cs-CZ" dirty="0" err="1"/>
              <a:t>acnes</a:t>
            </a:r>
            <a:r>
              <a:rPr lang="cs-CZ" dirty="0"/>
              <a:t> – nejčastější původci </a:t>
            </a:r>
            <a:r>
              <a:rPr lang="cs-CZ" dirty="0">
                <a:solidFill>
                  <a:schemeClr val="accent1"/>
                </a:solidFill>
              </a:rPr>
              <a:t>zubního kazu a parodontózy</a:t>
            </a:r>
            <a:r>
              <a:rPr lang="cs-CZ" dirty="0"/>
              <a:t> – prevence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accent1"/>
                </a:solidFill>
              </a:rPr>
              <a:t>Imudon</a:t>
            </a:r>
            <a:r>
              <a:rPr lang="cs-CZ" dirty="0">
                <a:solidFill>
                  <a:schemeClr val="accent1"/>
                </a:solidFill>
              </a:rPr>
              <a:t> Neo </a:t>
            </a:r>
            <a:r>
              <a:rPr lang="cs-CZ" dirty="0"/>
              <a:t>plus Zinek = </a:t>
            </a:r>
            <a:r>
              <a:rPr lang="cs-CZ" dirty="0" err="1"/>
              <a:t>bakter</a:t>
            </a:r>
            <a:r>
              <a:rPr lang="cs-CZ" dirty="0"/>
              <a:t>. </a:t>
            </a:r>
            <a:r>
              <a:rPr lang="cs-CZ" dirty="0" err="1"/>
              <a:t>Lyzát</a:t>
            </a:r>
            <a:r>
              <a:rPr lang="cs-CZ" dirty="0"/>
              <a:t> Streptococcus pyogenes skup A , Candida alb, </a:t>
            </a:r>
            <a:r>
              <a:rPr lang="cs-CZ" dirty="0" err="1"/>
              <a:t>Lactobacilus</a:t>
            </a:r>
            <a:r>
              <a:rPr lang="cs-CZ" dirty="0"/>
              <a:t>, </a:t>
            </a:r>
            <a:r>
              <a:rPr lang="cs-CZ" dirty="0" err="1"/>
              <a:t>Enterococcus</a:t>
            </a:r>
            <a:r>
              <a:rPr lang="cs-CZ" dirty="0"/>
              <a:t>, </a:t>
            </a:r>
            <a:r>
              <a:rPr lang="cs-CZ" dirty="0" err="1"/>
              <a:t>Staph</a:t>
            </a:r>
            <a:r>
              <a:rPr lang="cs-CZ" dirty="0"/>
              <a:t> aur, </a:t>
            </a:r>
            <a:r>
              <a:rPr lang="cs-CZ" dirty="0" err="1"/>
              <a:t>Klebsiella</a:t>
            </a:r>
            <a:r>
              <a:rPr lang="cs-CZ" dirty="0"/>
              <a:t> </a:t>
            </a:r>
            <a:r>
              <a:rPr lang="cs-CZ" dirty="0" err="1"/>
              <a:t>pn</a:t>
            </a:r>
            <a:r>
              <a:rPr lang="cs-CZ" dirty="0"/>
              <a:t>, </a:t>
            </a:r>
            <a:r>
              <a:rPr lang="cs-CZ" dirty="0" err="1"/>
              <a:t>Propionibacterium</a:t>
            </a:r>
            <a:r>
              <a:rPr lang="cs-CZ" dirty="0"/>
              <a:t> </a:t>
            </a:r>
            <a:r>
              <a:rPr lang="cs-CZ" dirty="0" err="1"/>
              <a:t>acnes</a:t>
            </a:r>
            <a:r>
              <a:rPr lang="cs-CZ" dirty="0"/>
              <a:t> 5,0mg + vitamin C 6mg +Zinek 0,75 mg – </a:t>
            </a:r>
            <a:r>
              <a:rPr lang="cs-CZ" dirty="0">
                <a:solidFill>
                  <a:schemeClr val="accent1"/>
                </a:solidFill>
              </a:rPr>
              <a:t>k rozpouštění v ústech 3xd 6 dnů, 2xd 7. den – hodinu po </a:t>
            </a:r>
            <a:r>
              <a:rPr lang="cs-CZ" dirty="0" err="1">
                <a:solidFill>
                  <a:schemeClr val="accent1"/>
                </a:solidFill>
              </a:rPr>
              <a:t>tbl</a:t>
            </a:r>
            <a:r>
              <a:rPr lang="cs-CZ" dirty="0">
                <a:solidFill>
                  <a:schemeClr val="accent1"/>
                </a:solidFill>
              </a:rPr>
              <a:t> být nalačno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BIOVETA - AZlekarna.cz">
            <a:extLst>
              <a:ext uri="{FF2B5EF4-FFF2-40B4-BE49-F238E27FC236}">
                <a16:creationId xmlns:a16="http://schemas.microsoft.com/office/drawing/2014/main" id="{3F662CF1-4ACF-6DD6-3455-A83171652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6241" y="519114"/>
            <a:ext cx="13208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oveta Candivac 30 kapslí - MJ-KrasaZdravi.cz">
            <a:extLst>
              <a:ext uri="{FF2B5EF4-FFF2-40B4-BE49-F238E27FC236}">
                <a16:creationId xmlns:a16="http://schemas.microsoft.com/office/drawing/2014/main" id="{3FBD6DF0-A17B-10C3-7499-99296E1D6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1871" y="2333625"/>
            <a:ext cx="1462382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oveta Dentivac Plus 30 tablet od 224 Kč - Heureka.cz">
            <a:extLst>
              <a:ext uri="{FF2B5EF4-FFF2-40B4-BE49-F238E27FC236}">
                <a16:creationId xmlns:a16="http://schemas.microsoft.com/office/drawing/2014/main" id="{6D78BD71-7694-18C0-B32B-15F0DD3B5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828" y="4628002"/>
            <a:ext cx="1114425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UDON NEO +Zinek tbl.20 rozp.v ústech se sladidly - Zdravotal">
            <a:extLst>
              <a:ext uri="{FF2B5EF4-FFF2-40B4-BE49-F238E27FC236}">
                <a16:creationId xmlns:a16="http://schemas.microsoft.com/office/drawing/2014/main" id="{436DAD48-B631-5063-B851-BE97FA7F6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513" y="5600699"/>
            <a:ext cx="1320800" cy="99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ioveta Acnevac NEO 30 kapslí od 233 Kč - Heureka.cz">
            <a:extLst>
              <a:ext uri="{FF2B5EF4-FFF2-40B4-BE49-F238E27FC236}">
                <a16:creationId xmlns:a16="http://schemas.microsoft.com/office/drawing/2014/main" id="{E9F3E94C-B0BB-83C3-C58D-44544B73A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802" y="4034717"/>
            <a:ext cx="1320801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Urivac 30 kapslí od 273 Kč - Heureka.cz">
            <a:extLst>
              <a:ext uri="{FF2B5EF4-FFF2-40B4-BE49-F238E27FC236}">
                <a16:creationId xmlns:a16="http://schemas.microsoft.com/office/drawing/2014/main" id="{11EE6E44-406F-E6F9-0137-3D718CE3B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403" y="2344383"/>
            <a:ext cx="1366838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GS Imunostim 60 tablet | Magistra.cz">
            <a:extLst>
              <a:ext uri="{FF2B5EF4-FFF2-40B4-BE49-F238E27FC236}">
                <a16:creationId xmlns:a16="http://schemas.microsoft.com/office/drawing/2014/main" id="{85350E1D-14F6-7B89-C08F-569BEAEAD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850" y="134766"/>
            <a:ext cx="1538288" cy="99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344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85646-7565-5FEB-A918-263E73501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FF00"/>
                </a:solidFill>
              </a:rPr>
              <a:t>Volně prodejné přípravky na povzbuzení imunity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903EA2-1ED8-C6C5-6A37-93AA56802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7728"/>
            <a:ext cx="8596668" cy="3880773"/>
          </a:xfrm>
        </p:spPr>
        <p:txBody>
          <a:bodyPr/>
          <a:lstStyle/>
          <a:p>
            <a:r>
              <a:rPr lang="cs-CZ" dirty="0"/>
              <a:t>1.Probiotika</a:t>
            </a:r>
          </a:p>
          <a:p>
            <a:r>
              <a:rPr lang="cs-CZ" dirty="0"/>
              <a:t>2.Systémová </a:t>
            </a:r>
            <a:r>
              <a:rPr lang="cs-CZ" dirty="0" err="1"/>
              <a:t>enzymoterapie</a:t>
            </a:r>
            <a:endParaRPr lang="cs-CZ" dirty="0"/>
          </a:p>
          <a:p>
            <a:r>
              <a:rPr lang="cs-CZ" dirty="0"/>
              <a:t>3.Glukany</a:t>
            </a:r>
          </a:p>
          <a:p>
            <a:r>
              <a:rPr lang="cs-CZ" dirty="0"/>
              <a:t>4.Nukleotidy</a:t>
            </a:r>
          </a:p>
          <a:p>
            <a:r>
              <a:rPr lang="cs-CZ" dirty="0"/>
              <a:t>5.Aminokyseliny</a:t>
            </a:r>
          </a:p>
          <a:p>
            <a:r>
              <a:rPr lang="cs-CZ" dirty="0"/>
              <a:t>6.Omega-3/omega-6 nenasycené mastné kyseliny</a:t>
            </a:r>
          </a:p>
          <a:p>
            <a:r>
              <a:rPr lang="cs-CZ" dirty="0"/>
              <a:t>7.Rostlinné </a:t>
            </a:r>
            <a:r>
              <a:rPr lang="cs-CZ" dirty="0" err="1"/>
              <a:t>imunomodulátory</a:t>
            </a:r>
            <a:endParaRPr lang="cs-CZ" dirty="0"/>
          </a:p>
          <a:p>
            <a:r>
              <a:rPr lang="cs-CZ" dirty="0"/>
              <a:t>8.Imunomodulátory živočišného původu</a:t>
            </a:r>
          </a:p>
          <a:p>
            <a:r>
              <a:rPr lang="cs-CZ" dirty="0"/>
              <a:t>9.Homeopatie</a:t>
            </a:r>
          </a:p>
        </p:txBody>
      </p:sp>
    </p:spTree>
    <p:extLst>
      <p:ext uri="{BB962C8B-B14F-4D97-AF65-F5344CB8AC3E}">
        <p14:creationId xmlns:p14="http://schemas.microsoft.com/office/powerpoint/2010/main" val="912761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F2E7C-8619-8816-8B28-E666F3EC9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971"/>
          </a:xfrm>
        </p:spPr>
        <p:txBody>
          <a:bodyPr/>
          <a:lstStyle/>
          <a:p>
            <a:r>
              <a:rPr lang="cs-CZ" dirty="0"/>
              <a:t>Probiotika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D22EFE-9135-2827-0DF3-3A94EB5FF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843"/>
            <a:ext cx="8596668" cy="4630828"/>
          </a:xfrm>
        </p:spPr>
        <p:txBody>
          <a:bodyPr>
            <a:normAutofit/>
          </a:bodyPr>
          <a:lstStyle/>
          <a:p>
            <a:r>
              <a:rPr lang="cs-CZ" dirty="0"/>
              <a:t>jsou</a:t>
            </a:r>
            <a:r>
              <a:rPr lang="cs-CZ" dirty="0">
                <a:solidFill>
                  <a:srgbClr val="FFFF00"/>
                </a:solidFill>
              </a:rPr>
              <a:t> na rozhraní </a:t>
            </a:r>
            <a:r>
              <a:rPr lang="cs-CZ" dirty="0" err="1">
                <a:solidFill>
                  <a:srgbClr val="FFFF00"/>
                </a:solidFill>
              </a:rPr>
              <a:t>imunomodulátorů</a:t>
            </a:r>
            <a:r>
              <a:rPr lang="cs-CZ" dirty="0">
                <a:solidFill>
                  <a:srgbClr val="FFFF00"/>
                </a:solidFill>
              </a:rPr>
              <a:t> a </a:t>
            </a:r>
            <a:r>
              <a:rPr lang="cs-CZ" dirty="0" err="1">
                <a:solidFill>
                  <a:srgbClr val="FFFF00"/>
                </a:solidFill>
              </a:rPr>
              <a:t>imunonutričních</a:t>
            </a:r>
            <a:r>
              <a:rPr lang="cs-CZ" dirty="0">
                <a:solidFill>
                  <a:srgbClr val="FFFF00"/>
                </a:solidFill>
              </a:rPr>
              <a:t> doplňků</a:t>
            </a:r>
            <a:r>
              <a:rPr lang="cs-CZ" dirty="0"/>
              <a:t> ( mají atest na svou neškodnost, jako potraviny pro zvláštní výživu, nikoliv na účinnost, jako je běžné u registrovaných léčiv)</a:t>
            </a:r>
          </a:p>
          <a:p>
            <a:r>
              <a:rPr lang="cs-CZ" dirty="0">
                <a:solidFill>
                  <a:schemeClr val="accent4"/>
                </a:solidFill>
              </a:rPr>
              <a:t>= živé mikroorganismy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FF00"/>
                </a:solidFill>
              </a:rPr>
              <a:t>Bakterie</a:t>
            </a:r>
            <a:r>
              <a:rPr lang="cs-CZ" dirty="0"/>
              <a:t> – jen některé druhy – musí splňovat přísná kritéria, aby mohla být deklarována jako probiotikum</a:t>
            </a:r>
          </a:p>
          <a:p>
            <a:r>
              <a:rPr lang="cs-CZ" dirty="0"/>
              <a:t>Hlavně bakterie mléčného kvašení </a:t>
            </a:r>
            <a:r>
              <a:rPr lang="cs-CZ" dirty="0">
                <a:solidFill>
                  <a:schemeClr val="accent1"/>
                </a:solidFill>
              </a:rPr>
              <a:t>rodu </a:t>
            </a:r>
            <a:r>
              <a:rPr lang="cs-CZ" dirty="0" err="1">
                <a:solidFill>
                  <a:schemeClr val="accent1"/>
                </a:solidFill>
              </a:rPr>
              <a:t>Lactobacillus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bifidobactriaceae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G+koky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Přirozeně se vyskytují v mléce, některých sýrech, nepasterizované brynze, jogurtech a kvašených výrobcích</a:t>
            </a:r>
          </a:p>
          <a:p>
            <a:r>
              <a:rPr lang="cs-CZ" dirty="0">
                <a:solidFill>
                  <a:schemeClr val="accent1"/>
                </a:solidFill>
              </a:rPr>
              <a:t>účinky</a:t>
            </a:r>
            <a:r>
              <a:rPr lang="cs-CZ" dirty="0"/>
              <a:t>  probiotik jsou hlavně v GIT oblasti, zmírňují projevy </a:t>
            </a:r>
            <a:r>
              <a:rPr lang="cs-CZ" dirty="0" err="1"/>
              <a:t>laktoz.intol</a:t>
            </a:r>
            <a:r>
              <a:rPr lang="cs-CZ" dirty="0"/>
              <a:t>, snižují hladinu </a:t>
            </a:r>
            <a:r>
              <a:rPr lang="cs-CZ" dirty="0" err="1"/>
              <a:t>chol</a:t>
            </a:r>
            <a:r>
              <a:rPr lang="cs-CZ" dirty="0"/>
              <a:t>, zvyšují vstřebávání vápníku, zlepšují prokrvení a pohyblivost střev, produkují vitaminy B a vit K,</a:t>
            </a:r>
            <a:r>
              <a:rPr lang="cs-CZ" dirty="0">
                <a:solidFill>
                  <a:srgbClr val="FFFF00"/>
                </a:solidFill>
              </a:rPr>
              <a:t> stimulují </a:t>
            </a:r>
            <a:r>
              <a:rPr lang="cs-CZ" dirty="0" err="1">
                <a:solidFill>
                  <a:srgbClr val="FFFF00"/>
                </a:solidFill>
              </a:rPr>
              <a:t>im.systém</a:t>
            </a:r>
            <a:r>
              <a:rPr lang="cs-CZ" dirty="0">
                <a:solidFill>
                  <a:srgbClr val="FFFF00"/>
                </a:solidFill>
              </a:rPr>
              <a:t> střeva, normalizují střevní mikroflóru a pozitivně ovlivňují  </a:t>
            </a:r>
            <a:r>
              <a:rPr lang="cs-CZ" dirty="0" err="1">
                <a:solidFill>
                  <a:srgbClr val="FFFF00"/>
                </a:solidFill>
              </a:rPr>
              <a:t>celk</a:t>
            </a:r>
            <a:r>
              <a:rPr lang="cs-CZ" dirty="0">
                <a:solidFill>
                  <a:srgbClr val="FFFF00"/>
                </a:solidFill>
              </a:rPr>
              <a:t>. </a:t>
            </a:r>
            <a:r>
              <a:rPr lang="cs-CZ" dirty="0" err="1">
                <a:solidFill>
                  <a:srgbClr val="FFFF00"/>
                </a:solidFill>
              </a:rPr>
              <a:t>im</a:t>
            </a:r>
            <a:r>
              <a:rPr lang="cs-CZ" dirty="0">
                <a:solidFill>
                  <a:srgbClr val="FFFF00"/>
                </a:solidFill>
              </a:rPr>
              <a:t>. systém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Co jsou probiotika a jak vám mohou pomoci?">
            <a:extLst>
              <a:ext uri="{FF2B5EF4-FFF2-40B4-BE49-F238E27FC236}">
                <a16:creationId xmlns:a16="http://schemas.microsoft.com/office/drawing/2014/main" id="{D88BB27C-6C32-2425-A557-8FAF693DA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1860">
            <a:off x="9592340" y="5295027"/>
            <a:ext cx="2317091" cy="121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493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4D522-F041-42F2-D04E-019ABE667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5417"/>
          </a:xfrm>
        </p:spPr>
        <p:txBody>
          <a:bodyPr/>
          <a:lstStyle/>
          <a:p>
            <a:r>
              <a:rPr lang="cs-CZ" dirty="0"/>
              <a:t>Probiotika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7884EA-F0F2-621A-9F94-F16B7CD61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8183"/>
            <a:ext cx="8596668" cy="515792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Mechanismus </a:t>
            </a:r>
            <a:r>
              <a:rPr lang="cs-CZ" dirty="0" err="1"/>
              <a:t>imunomodulace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1.Stimulace mechanismů přirozené imunity, tvorby sekrečního </a:t>
            </a:r>
            <a:r>
              <a:rPr lang="cs-CZ" dirty="0" err="1">
                <a:solidFill>
                  <a:srgbClr val="FFFF00"/>
                </a:solidFill>
              </a:rPr>
              <a:t>IgA</a:t>
            </a:r>
            <a:r>
              <a:rPr lang="cs-CZ" dirty="0">
                <a:solidFill>
                  <a:srgbClr val="FFFF00"/>
                </a:solidFill>
              </a:rPr>
              <a:t> a místní imunitní odpověď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2.Stimulace T lymf </a:t>
            </a:r>
          </a:p>
          <a:p>
            <a:pPr marL="0" indent="0">
              <a:buNone/>
            </a:pPr>
            <a:r>
              <a:rPr lang="cs-CZ" dirty="0"/>
              <a:t>3.Snížení zánětu v GIT a přecitlivělosti na potraviny prostřednictvím </a:t>
            </a:r>
            <a:r>
              <a:rPr lang="cs-CZ" dirty="0">
                <a:solidFill>
                  <a:srgbClr val="FFFF00"/>
                </a:solidFill>
              </a:rPr>
              <a:t>zvýšené tvorby regulačních subpopulací pomocných T lymfocytů</a:t>
            </a:r>
          </a:p>
          <a:p>
            <a:pPr marL="0" indent="0">
              <a:buNone/>
            </a:pPr>
            <a:r>
              <a:rPr lang="cs-CZ" dirty="0"/>
              <a:t>4. Normalizace dysfunkce střevní sliznice, ochrana proti prorůstání patogenní mikroflóry</a:t>
            </a:r>
          </a:p>
          <a:p>
            <a:pPr marL="0" indent="0">
              <a:buNone/>
            </a:pPr>
            <a:r>
              <a:rPr lang="cs-CZ" dirty="0"/>
              <a:t>Narušení střevní mikroflóry – ATB </a:t>
            </a:r>
            <a:r>
              <a:rPr lang="cs-CZ" dirty="0" err="1"/>
              <a:t>tp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Dop. probiotik u idiopatických střevních zánětů, UC, atopické dermatitidy, alergií … např. </a:t>
            </a:r>
            <a:r>
              <a:rPr lang="cs-CZ" dirty="0" err="1">
                <a:solidFill>
                  <a:srgbClr val="FFFF00"/>
                </a:solidFill>
              </a:rPr>
              <a:t>Lactobacilly</a:t>
            </a:r>
            <a:r>
              <a:rPr lang="cs-CZ" dirty="0">
                <a:solidFill>
                  <a:srgbClr val="FFFF00"/>
                </a:solidFill>
              </a:rPr>
              <a:t>, </a:t>
            </a:r>
            <a:r>
              <a:rPr lang="cs-CZ" dirty="0" err="1">
                <a:solidFill>
                  <a:srgbClr val="FFFF00"/>
                </a:solidFill>
              </a:rPr>
              <a:t>Synbio</a:t>
            </a:r>
            <a:r>
              <a:rPr lang="cs-CZ" dirty="0">
                <a:solidFill>
                  <a:srgbClr val="FFFF00"/>
                </a:solidFill>
              </a:rPr>
              <a:t>, </a:t>
            </a:r>
            <a:r>
              <a:rPr lang="cs-CZ" dirty="0" err="1">
                <a:solidFill>
                  <a:srgbClr val="FFFF00"/>
                </a:solidFill>
              </a:rPr>
              <a:t>Probio</a:t>
            </a:r>
            <a:r>
              <a:rPr lang="cs-CZ" dirty="0">
                <a:solidFill>
                  <a:srgbClr val="FFFF00"/>
                </a:solidFill>
              </a:rPr>
              <a:t>-fix </a:t>
            </a:r>
            <a:r>
              <a:rPr lang="cs-CZ" dirty="0" err="1">
                <a:solidFill>
                  <a:srgbClr val="FFFF00"/>
                </a:solidFill>
              </a:rPr>
              <a:t>imu</a:t>
            </a:r>
            <a:r>
              <a:rPr lang="cs-CZ" dirty="0"/>
              <a:t> (obsahuje 2 kmeny živých organismů </a:t>
            </a:r>
            <a:r>
              <a:rPr lang="cs-CZ" dirty="0" err="1"/>
              <a:t>Bifidobacterium</a:t>
            </a:r>
            <a:r>
              <a:rPr lang="cs-CZ" dirty="0"/>
              <a:t> </a:t>
            </a:r>
            <a:r>
              <a:rPr lang="cs-CZ" dirty="0" err="1"/>
              <a:t>animalis</a:t>
            </a:r>
            <a:r>
              <a:rPr lang="cs-CZ" dirty="0"/>
              <a:t>, subsp.-lactis,BB-12 a </a:t>
            </a:r>
            <a:r>
              <a:rPr lang="cs-CZ" dirty="0" err="1"/>
              <a:t>Lactobacillus</a:t>
            </a:r>
            <a:r>
              <a:rPr lang="cs-CZ" dirty="0"/>
              <a:t> </a:t>
            </a:r>
            <a:r>
              <a:rPr lang="cs-CZ" dirty="0" err="1"/>
              <a:t>rhamnosus</a:t>
            </a:r>
            <a:r>
              <a:rPr lang="cs-CZ" dirty="0"/>
              <a:t> GG, LGG) pro kojence od 4měsíců i dospělé …  nebo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Patentovaná probiotika</a:t>
            </a:r>
            <a:r>
              <a:rPr lang="cs-CZ" dirty="0"/>
              <a:t> – </a:t>
            </a:r>
            <a:r>
              <a:rPr lang="cs-CZ" dirty="0" err="1">
                <a:solidFill>
                  <a:schemeClr val="accent4"/>
                </a:solidFill>
              </a:rPr>
              <a:t>Bactoral</a:t>
            </a:r>
            <a:r>
              <a:rPr lang="cs-CZ" dirty="0"/>
              <a:t> </a:t>
            </a:r>
            <a:r>
              <a:rPr lang="cs-CZ" i="1" dirty="0">
                <a:solidFill>
                  <a:schemeClr val="accent1"/>
                </a:solidFill>
              </a:rPr>
              <a:t>( Streptococcus </a:t>
            </a:r>
            <a:r>
              <a:rPr lang="cs-CZ" i="1" dirty="0" err="1">
                <a:solidFill>
                  <a:schemeClr val="accent1"/>
                </a:solidFill>
              </a:rPr>
              <a:t>salivarius</a:t>
            </a:r>
            <a:r>
              <a:rPr lang="cs-CZ" i="1" dirty="0">
                <a:solidFill>
                  <a:schemeClr val="accent1"/>
                </a:solidFill>
              </a:rPr>
              <a:t> K12)</a:t>
            </a:r>
            <a:r>
              <a:rPr lang="cs-CZ" dirty="0"/>
              <a:t>, </a:t>
            </a:r>
            <a:r>
              <a:rPr lang="cs-CZ" dirty="0" err="1">
                <a:solidFill>
                  <a:schemeClr val="accent4"/>
                </a:solidFill>
              </a:rPr>
              <a:t>Bactorhino</a:t>
            </a:r>
            <a:r>
              <a:rPr lang="cs-CZ" dirty="0"/>
              <a:t> </a:t>
            </a:r>
            <a:r>
              <a:rPr lang="cs-CZ" i="1" dirty="0">
                <a:solidFill>
                  <a:schemeClr val="accent1"/>
                </a:solidFill>
              </a:rPr>
              <a:t>( </a:t>
            </a:r>
            <a:r>
              <a:rPr lang="cs-CZ" i="1" dirty="0" err="1">
                <a:solidFill>
                  <a:schemeClr val="accent1"/>
                </a:solidFill>
              </a:rPr>
              <a:t>Lactobacillus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paracasei</a:t>
            </a:r>
            <a:r>
              <a:rPr lang="cs-CZ" i="1" dirty="0">
                <a:solidFill>
                  <a:schemeClr val="accent1"/>
                </a:solidFill>
              </a:rPr>
              <a:t> GMNL-32/LP32/LP33) ( v klin studiích zmírnění očních i nosních příznaků vleklé rýmy o 38% možno jako </a:t>
            </a:r>
            <a:r>
              <a:rPr lang="cs-CZ" i="1" dirty="0" err="1">
                <a:solidFill>
                  <a:schemeClr val="accent1"/>
                </a:solidFill>
              </a:rPr>
              <a:t>altenrativní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tp</a:t>
            </a:r>
            <a:r>
              <a:rPr lang="cs-CZ" i="1" dirty="0">
                <a:solidFill>
                  <a:schemeClr val="accent1"/>
                </a:solidFill>
              </a:rPr>
              <a:t> nebo doplňková k antihistaminikům)</a:t>
            </a:r>
            <a:r>
              <a:rPr lang="cs-CZ" dirty="0"/>
              <a:t>, </a:t>
            </a:r>
            <a:r>
              <a:rPr lang="cs-CZ" dirty="0" err="1">
                <a:solidFill>
                  <a:schemeClr val="accent4"/>
                </a:solidFill>
              </a:rPr>
              <a:t>Bactodermal</a:t>
            </a:r>
            <a:r>
              <a:rPr lang="cs-CZ" dirty="0"/>
              <a:t> </a:t>
            </a:r>
            <a:r>
              <a:rPr lang="cs-CZ" i="1" dirty="0">
                <a:solidFill>
                  <a:schemeClr val="accent1"/>
                </a:solidFill>
              </a:rPr>
              <a:t>(</a:t>
            </a:r>
            <a:r>
              <a:rPr lang="cs-CZ" i="1" dirty="0" err="1">
                <a:solidFill>
                  <a:schemeClr val="accent1"/>
                </a:solidFill>
              </a:rPr>
              <a:t>Lactobacillus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paracasei</a:t>
            </a:r>
            <a:r>
              <a:rPr lang="cs-CZ" i="1" dirty="0">
                <a:solidFill>
                  <a:schemeClr val="accent1"/>
                </a:solidFill>
              </a:rPr>
              <a:t> GMNL 32/133) </a:t>
            </a:r>
            <a:r>
              <a:rPr lang="cs-CZ" dirty="0"/>
              <a:t>a </a:t>
            </a:r>
            <a:r>
              <a:rPr lang="cs-CZ" dirty="0" err="1">
                <a:solidFill>
                  <a:schemeClr val="accent4"/>
                </a:solidFill>
              </a:rPr>
              <a:t>ProbioLact</a:t>
            </a:r>
            <a:r>
              <a:rPr lang="cs-CZ" dirty="0"/>
              <a:t> = </a:t>
            </a:r>
            <a:r>
              <a:rPr lang="cs-CZ" dirty="0" err="1"/>
              <a:t>biofilmová</a:t>
            </a:r>
            <a:r>
              <a:rPr lang="cs-CZ" dirty="0"/>
              <a:t> probiotika – při výrobě se kultivují na speciálních nosičích, </a:t>
            </a:r>
            <a:r>
              <a:rPr lang="cs-CZ" dirty="0">
                <a:solidFill>
                  <a:srgbClr val="FFFF00"/>
                </a:solidFill>
              </a:rPr>
              <a:t>v těle přilnou na sliznici a dále se na ni množí ve střevě vydrží 3-10 dnů, na rozdíl od běžných probiotik  </a:t>
            </a:r>
          </a:p>
        </p:txBody>
      </p:sp>
      <p:pic>
        <p:nvPicPr>
          <p:cNvPr id="2050" name="Picture 2" descr="Imunoglukan SYNBIO orální tobolky 70 | Pilulka.cz">
            <a:extLst>
              <a:ext uri="{FF2B5EF4-FFF2-40B4-BE49-F238E27FC236}">
                <a16:creationId xmlns:a16="http://schemas.microsoft.com/office/drawing/2014/main" id="{BDFE7099-C5F6-DDB3-5C15-88FA245ED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150" y="685744"/>
            <a:ext cx="1309688" cy="99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AKTOBACILY 3 Imunita – Naturevia">
            <a:extLst>
              <a:ext uri="{FF2B5EF4-FFF2-40B4-BE49-F238E27FC236}">
                <a16:creationId xmlns:a16="http://schemas.microsoft.com/office/drawing/2014/main" id="{1A119528-0B9B-02B4-E6C7-27217EE8A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978" y="261892"/>
            <a:ext cx="670035" cy="123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OBIO-FIX IMU 60 tobolek - Lékárna.cz">
            <a:extLst>
              <a:ext uri="{FF2B5EF4-FFF2-40B4-BE49-F238E27FC236}">
                <a16:creationId xmlns:a16="http://schemas.microsoft.com/office/drawing/2014/main" id="{AC46BC1A-F8DE-C0F7-2BD1-D91C21C46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163" y="1938339"/>
            <a:ext cx="1300163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avea Bactorhino + vitamin D 30 tobolek">
            <a:extLst>
              <a:ext uri="{FF2B5EF4-FFF2-40B4-BE49-F238E27FC236}">
                <a16:creationId xmlns:a16="http://schemas.microsoft.com/office/drawing/2014/main" id="{1FADBF4C-E87A-F30E-2A7D-DC17814E2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069" y="3366660"/>
            <a:ext cx="1814513" cy="1300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bactodermal-k-prispevku-na-fb-22 - Favea Plus">
            <a:extLst>
              <a:ext uri="{FF2B5EF4-FFF2-40B4-BE49-F238E27FC236}">
                <a16:creationId xmlns:a16="http://schemas.microsoft.com/office/drawing/2014/main" id="{4F094824-598F-FE9B-322B-7CEEEF485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158" y="5310157"/>
            <a:ext cx="2255486" cy="118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45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FCF3-94E5-AADA-3CF1-478DD8AC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cs-CZ" dirty="0"/>
              <a:t>Imunitní systém -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4692B-E499-1E29-2CA4-73013BF4D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7727"/>
            <a:ext cx="8596668" cy="458644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Udržení </a:t>
            </a:r>
            <a:r>
              <a:rPr lang="cs-CZ" dirty="0">
                <a:solidFill>
                  <a:schemeClr val="accent1"/>
                </a:solidFill>
              </a:rPr>
              <a:t>homeostázy</a:t>
            </a:r>
            <a:r>
              <a:rPr lang="cs-CZ" dirty="0"/>
              <a:t> organismu </a:t>
            </a:r>
          </a:p>
          <a:p>
            <a:r>
              <a:rPr lang="cs-CZ" dirty="0"/>
              <a:t>Obrana proti </a:t>
            </a:r>
            <a:r>
              <a:rPr lang="cs-CZ" dirty="0">
                <a:solidFill>
                  <a:schemeClr val="accent1"/>
                </a:solidFill>
              </a:rPr>
              <a:t>infekci</a:t>
            </a:r>
          </a:p>
          <a:p>
            <a:r>
              <a:rPr lang="cs-CZ" dirty="0">
                <a:solidFill>
                  <a:schemeClr val="accent1"/>
                </a:solidFill>
              </a:rPr>
              <a:t>Odstraňování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vlastních nevhodných buněk</a:t>
            </a:r>
            <a:r>
              <a:rPr lang="cs-CZ" dirty="0"/>
              <a:t> (opotřebených, odumřelých, nádorových)</a:t>
            </a:r>
          </a:p>
          <a:p>
            <a:r>
              <a:rPr lang="cs-CZ" dirty="0">
                <a:solidFill>
                  <a:schemeClr val="accent1"/>
                </a:solidFill>
              </a:rPr>
              <a:t>Adaptační</a:t>
            </a:r>
            <a:r>
              <a:rPr lang="cs-CZ" dirty="0"/>
              <a:t> reakce </a:t>
            </a:r>
            <a:r>
              <a:rPr lang="cs-CZ" dirty="0">
                <a:solidFill>
                  <a:schemeClr val="accent1"/>
                </a:solidFill>
              </a:rPr>
              <a:t>v úzké vazbě s nervovým a endokrinním </a:t>
            </a:r>
            <a:r>
              <a:rPr lang="cs-CZ" dirty="0"/>
              <a:t>systémem</a:t>
            </a:r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Imunitní reakce zprostředkují složky: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buněčné</a:t>
            </a:r>
            <a:r>
              <a:rPr lang="cs-CZ" dirty="0"/>
              <a:t> (T a B lymfocyty = specifické </a:t>
            </a:r>
            <a:r>
              <a:rPr lang="cs-CZ" dirty="0" err="1"/>
              <a:t>im.reakce</a:t>
            </a:r>
            <a:r>
              <a:rPr lang="cs-CZ" dirty="0"/>
              <a:t> a pomocné bb = </a:t>
            </a:r>
            <a:r>
              <a:rPr lang="cs-CZ" dirty="0" err="1"/>
              <a:t>mfg</a:t>
            </a:r>
            <a:r>
              <a:rPr lang="cs-CZ" dirty="0"/>
              <a:t>, dendrit bb, NK bb, epitel bb a žírné bb = jsou zapojeny do </a:t>
            </a:r>
            <a:r>
              <a:rPr lang="cs-CZ" dirty="0" err="1"/>
              <a:t>specif</a:t>
            </a:r>
            <a:r>
              <a:rPr lang="cs-CZ" dirty="0"/>
              <a:t>. i </a:t>
            </a:r>
            <a:r>
              <a:rPr lang="cs-CZ" dirty="0" err="1"/>
              <a:t>nespecif</a:t>
            </a:r>
            <a:r>
              <a:rPr lang="cs-CZ" dirty="0"/>
              <a:t>. reakcí …..účast na předkládání antigenu, fagocytóze, zánětu a přímé cytolýze nežádoucích buněk )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humorální </a:t>
            </a:r>
            <a:r>
              <a:rPr lang="cs-CZ" dirty="0">
                <a:solidFill>
                  <a:schemeClr val="tx1"/>
                </a:solidFill>
              </a:rPr>
              <a:t>( složky komplementu, protilátky, proteiny </a:t>
            </a:r>
            <a:r>
              <a:rPr lang="cs-CZ" dirty="0" err="1">
                <a:solidFill>
                  <a:schemeClr val="tx1"/>
                </a:solidFill>
              </a:rPr>
              <a:t>akut.fáze</a:t>
            </a:r>
            <a:r>
              <a:rPr lang="cs-CZ" dirty="0">
                <a:solidFill>
                  <a:schemeClr val="tx1"/>
                </a:solidFill>
              </a:rPr>
              <a:t> a cytokiny, </a:t>
            </a:r>
            <a:r>
              <a:rPr lang="cs-CZ" dirty="0" err="1">
                <a:solidFill>
                  <a:schemeClr val="tx1"/>
                </a:solidFill>
              </a:rPr>
              <a:t>chemokiny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neuropetidy</a:t>
            </a:r>
            <a:r>
              <a:rPr lang="cs-CZ" dirty="0">
                <a:solidFill>
                  <a:schemeClr val="tx1"/>
                </a:solidFill>
              </a:rPr>
              <a:t> …)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Dělení </a:t>
            </a:r>
            <a:r>
              <a:rPr lang="cs-CZ" dirty="0" err="1">
                <a:solidFill>
                  <a:schemeClr val="tx1"/>
                </a:solidFill>
              </a:rPr>
              <a:t>im</a:t>
            </a:r>
            <a:r>
              <a:rPr lang="cs-CZ" dirty="0">
                <a:solidFill>
                  <a:schemeClr val="tx1"/>
                </a:solidFill>
              </a:rPr>
              <a:t>. systému na </a:t>
            </a:r>
            <a:r>
              <a:rPr lang="cs-CZ" dirty="0">
                <a:solidFill>
                  <a:srgbClr val="FFFF00"/>
                </a:solidFill>
              </a:rPr>
              <a:t>nespecifický</a:t>
            </a:r>
            <a:r>
              <a:rPr lang="cs-CZ" dirty="0">
                <a:solidFill>
                  <a:schemeClr val="tx1"/>
                </a:solidFill>
              </a:rPr>
              <a:t> (komplement, </a:t>
            </a:r>
            <a:r>
              <a:rPr lang="cs-CZ" dirty="0" err="1">
                <a:solidFill>
                  <a:schemeClr val="tx1"/>
                </a:solidFill>
              </a:rPr>
              <a:t>polymornonukleární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neutrof.leu</a:t>
            </a:r>
            <a:r>
              <a:rPr lang="cs-CZ" dirty="0">
                <a:solidFill>
                  <a:schemeClr val="tx1"/>
                </a:solidFill>
              </a:rPr>
              <a:t>, NK bb) a </a:t>
            </a:r>
            <a:r>
              <a:rPr lang="cs-CZ" dirty="0">
                <a:solidFill>
                  <a:srgbClr val="FFFF00"/>
                </a:solidFill>
              </a:rPr>
              <a:t>specifický</a:t>
            </a:r>
            <a:r>
              <a:rPr lang="cs-CZ" dirty="0">
                <a:solidFill>
                  <a:schemeClr val="tx1"/>
                </a:solidFill>
              </a:rPr>
              <a:t>  (T a B lymfocyty)</a:t>
            </a:r>
          </a:p>
        </p:txBody>
      </p:sp>
    </p:spTree>
    <p:extLst>
      <p:ext uri="{BB962C8B-B14F-4D97-AF65-F5344CB8AC3E}">
        <p14:creationId xmlns:p14="http://schemas.microsoft.com/office/powerpoint/2010/main" val="1166726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62AE0-D886-BF60-EA75-07DB62CAD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5417"/>
          </a:xfrm>
        </p:spPr>
        <p:txBody>
          <a:bodyPr/>
          <a:lstStyle/>
          <a:p>
            <a:r>
              <a:rPr lang="cs-CZ" dirty="0" err="1"/>
              <a:t>Mikrobiom</a:t>
            </a:r>
            <a:r>
              <a:rPr lang="cs-CZ" dirty="0"/>
              <a:t> </a:t>
            </a:r>
            <a:r>
              <a:rPr lang="cs-CZ" sz="1800" i="1" dirty="0"/>
              <a:t>( Prof. MUDr. Milan Kolář – mikrobiologie FN OL)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157F8E-9B49-F45F-026F-D751E9E41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6040"/>
            <a:ext cx="9745050" cy="48723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= nejen bakterie z hlediska </a:t>
            </a:r>
            <a:r>
              <a:rPr lang="cs-CZ" dirty="0">
                <a:solidFill>
                  <a:srgbClr val="FFFF00"/>
                </a:solidFill>
              </a:rPr>
              <a:t>počtu</a:t>
            </a:r>
            <a:r>
              <a:rPr lang="cs-CZ" dirty="0"/>
              <a:t>, ale všechny </a:t>
            </a:r>
            <a:r>
              <a:rPr lang="cs-CZ" dirty="0">
                <a:solidFill>
                  <a:srgbClr val="FFFF00"/>
                </a:solidFill>
              </a:rPr>
              <a:t>interakce</a:t>
            </a:r>
            <a:r>
              <a:rPr lang="cs-CZ" dirty="0"/>
              <a:t> mezi bakteriemi a daným orgánem, </a:t>
            </a:r>
            <a:r>
              <a:rPr lang="cs-CZ" dirty="0">
                <a:solidFill>
                  <a:srgbClr val="FFFF00"/>
                </a:solidFill>
              </a:rPr>
              <a:t>každý orgán má svůj </a:t>
            </a:r>
            <a:r>
              <a:rPr lang="cs-CZ" dirty="0" err="1">
                <a:solidFill>
                  <a:srgbClr val="FFFF00"/>
                </a:solidFill>
              </a:rPr>
              <a:t>mikrobiom</a:t>
            </a:r>
            <a:r>
              <a:rPr lang="cs-CZ" dirty="0"/>
              <a:t> – střevo, plíce atd., bakterie jsou v určitém poměru …dříve jsme si mysleli, že </a:t>
            </a:r>
            <a:r>
              <a:rPr lang="cs-CZ" dirty="0" err="1"/>
              <a:t>mikrobiom</a:t>
            </a:r>
            <a:r>
              <a:rPr lang="cs-CZ" dirty="0"/>
              <a:t> je naší součástí, nyní se zvažuje, že my jsme součástí </a:t>
            </a:r>
            <a:r>
              <a:rPr lang="cs-CZ" dirty="0" err="1"/>
              <a:t>mikrobiomu</a:t>
            </a:r>
            <a:r>
              <a:rPr lang="cs-CZ" dirty="0"/>
              <a:t>  a jeho života …..(my nebudeme, ale bakterie ano) ….. </a:t>
            </a:r>
          </a:p>
          <a:p>
            <a:r>
              <a:rPr lang="cs-CZ" dirty="0">
                <a:solidFill>
                  <a:srgbClr val="FFFF00"/>
                </a:solidFill>
              </a:rPr>
              <a:t>I v plicích je plicní </a:t>
            </a:r>
            <a:r>
              <a:rPr lang="cs-CZ" dirty="0" err="1">
                <a:solidFill>
                  <a:srgbClr val="FFFF00"/>
                </a:solidFill>
              </a:rPr>
              <a:t>mikrobiom</a:t>
            </a:r>
            <a:r>
              <a:rPr lang="cs-CZ" dirty="0">
                <a:solidFill>
                  <a:srgbClr val="FFFF00"/>
                </a:solidFill>
              </a:rPr>
              <a:t> x plíce nejsou sterilní, jak se dříve myslelo</a:t>
            </a:r>
          </a:p>
          <a:p>
            <a:r>
              <a:rPr lang="cs-CZ" dirty="0">
                <a:solidFill>
                  <a:srgbClr val="FFFF00"/>
                </a:solidFill>
              </a:rPr>
              <a:t>zvážení indikace ATB</a:t>
            </a:r>
            <a:r>
              <a:rPr lang="cs-CZ" dirty="0"/>
              <a:t> –  ATB  mohou vést k ovlivnění složení </a:t>
            </a:r>
            <a:r>
              <a:rPr lang="cs-CZ" dirty="0" err="1"/>
              <a:t>mikrobiomu</a:t>
            </a:r>
            <a:r>
              <a:rPr lang="cs-CZ" dirty="0"/>
              <a:t>  v neprospěch prospěšných mikrobů a dojde přerůstání </a:t>
            </a:r>
            <a:r>
              <a:rPr lang="cs-CZ" dirty="0" err="1"/>
              <a:t>patol</a:t>
            </a:r>
            <a:r>
              <a:rPr lang="cs-CZ" dirty="0"/>
              <a:t>. flory  a vývoji bakteriální </a:t>
            </a:r>
            <a:r>
              <a:rPr lang="cs-CZ" dirty="0">
                <a:solidFill>
                  <a:srgbClr val="FFFF00"/>
                </a:solidFill>
              </a:rPr>
              <a:t>rezistence</a:t>
            </a:r>
            <a:r>
              <a:rPr lang="cs-CZ" dirty="0"/>
              <a:t> na ATB</a:t>
            </a:r>
          </a:p>
          <a:p>
            <a:r>
              <a:rPr lang="cs-CZ" dirty="0" err="1">
                <a:solidFill>
                  <a:srgbClr val="FFFF00"/>
                </a:solidFill>
              </a:rPr>
              <a:t>mikrobiom</a:t>
            </a:r>
            <a:r>
              <a:rPr lang="cs-CZ" dirty="0">
                <a:solidFill>
                  <a:srgbClr val="FFFF00"/>
                </a:solidFill>
              </a:rPr>
              <a:t> může ovlivnit i psychiku vč. vzniku depresí</a:t>
            </a:r>
            <a:r>
              <a:rPr lang="cs-CZ" dirty="0"/>
              <a:t>, selekce určitých </a:t>
            </a:r>
            <a:r>
              <a:rPr lang="cs-CZ" dirty="0" err="1"/>
              <a:t>bakter</a:t>
            </a:r>
            <a:r>
              <a:rPr lang="cs-CZ" dirty="0"/>
              <a:t>. kmenů, následně produkce </a:t>
            </a:r>
            <a:r>
              <a:rPr lang="cs-CZ" dirty="0" err="1"/>
              <a:t>negat</a:t>
            </a:r>
            <a:r>
              <a:rPr lang="cs-CZ" dirty="0"/>
              <a:t>. </a:t>
            </a:r>
            <a:r>
              <a:rPr lang="cs-CZ" dirty="0" err="1"/>
              <a:t>Působků</a:t>
            </a:r>
            <a:r>
              <a:rPr lang="cs-CZ" dirty="0"/>
              <a:t> bakteriemi a ty zase negativně ovlivní psychiku … „je třeba si náš </a:t>
            </a:r>
            <a:r>
              <a:rPr lang="cs-CZ" dirty="0" err="1"/>
              <a:t>mikrobiom</a:t>
            </a:r>
            <a:r>
              <a:rPr lang="cs-CZ" dirty="0"/>
              <a:t> „hýčkat“ ( dobrá pohoda, strava, pokud možno nedávat </a:t>
            </a:r>
            <a:r>
              <a:rPr lang="cs-CZ" dirty="0" err="1"/>
              <a:t>Atb</a:t>
            </a:r>
            <a:r>
              <a:rPr lang="cs-CZ" dirty="0"/>
              <a:t> ….)</a:t>
            </a:r>
          </a:p>
          <a:p>
            <a:r>
              <a:rPr lang="cs-CZ" dirty="0">
                <a:solidFill>
                  <a:srgbClr val="FFFF00"/>
                </a:solidFill>
              </a:rPr>
              <a:t>Existuje predikce, že v r. 2050 nejčastější příčina smrti budou smrt na  </a:t>
            </a:r>
            <a:r>
              <a:rPr lang="cs-CZ" dirty="0" err="1">
                <a:solidFill>
                  <a:srgbClr val="FFFF00"/>
                </a:solidFill>
              </a:rPr>
              <a:t>multirezistentní</a:t>
            </a:r>
            <a:r>
              <a:rPr lang="cs-CZ" dirty="0">
                <a:solidFill>
                  <a:srgbClr val="FFFF00"/>
                </a:solidFill>
              </a:rPr>
              <a:t> bakterie = </a:t>
            </a:r>
            <a:r>
              <a:rPr lang="cs-CZ" dirty="0">
                <a:solidFill>
                  <a:schemeClr val="accent4"/>
                </a:solidFill>
              </a:rPr>
              <a:t>racionální ATB </a:t>
            </a:r>
            <a:r>
              <a:rPr lang="cs-CZ" dirty="0" err="1">
                <a:solidFill>
                  <a:schemeClr val="accent4"/>
                </a:solidFill>
              </a:rPr>
              <a:t>tp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….</a:t>
            </a:r>
          </a:p>
          <a:p>
            <a:r>
              <a:rPr lang="cs-CZ" dirty="0">
                <a:solidFill>
                  <a:srgbClr val="FFFF00"/>
                </a:solidFill>
              </a:rPr>
              <a:t>Dnes je </a:t>
            </a:r>
            <a:r>
              <a:rPr lang="cs-CZ" dirty="0">
                <a:solidFill>
                  <a:schemeClr val="accent4"/>
                </a:solidFill>
              </a:rPr>
              <a:t>tendence zkracovat ATB,</a:t>
            </a:r>
            <a:r>
              <a:rPr lang="cs-CZ" dirty="0">
                <a:solidFill>
                  <a:srgbClr val="FFFF00"/>
                </a:solidFill>
              </a:rPr>
              <a:t> nemusí se dobírat za každou cenu,  </a:t>
            </a:r>
            <a:r>
              <a:rPr lang="cs-CZ" dirty="0">
                <a:solidFill>
                  <a:schemeClr val="tx1"/>
                </a:solidFill>
              </a:rPr>
              <a:t>např. </a:t>
            </a:r>
            <a:r>
              <a:rPr lang="cs-CZ" dirty="0" err="1">
                <a:solidFill>
                  <a:schemeClr val="tx1"/>
                </a:solidFill>
              </a:rPr>
              <a:t>negat</a:t>
            </a:r>
            <a:r>
              <a:rPr lang="cs-CZ" dirty="0">
                <a:solidFill>
                  <a:schemeClr val="tx1"/>
                </a:solidFill>
              </a:rPr>
              <a:t> kultivační výsledky, </a:t>
            </a:r>
            <a:r>
              <a:rPr lang="cs-CZ" dirty="0" err="1">
                <a:solidFill>
                  <a:schemeClr val="tx1"/>
                </a:solidFill>
              </a:rPr>
              <a:t>tozn</a:t>
            </a:r>
            <a:r>
              <a:rPr lang="cs-CZ" dirty="0">
                <a:solidFill>
                  <a:schemeClr val="tx1"/>
                </a:solidFill>
              </a:rPr>
              <a:t>. Vysadit  předčasně naslepo nasazené ATB  ….</a:t>
            </a:r>
          </a:p>
          <a:p>
            <a:r>
              <a:rPr lang="cs-CZ" dirty="0">
                <a:solidFill>
                  <a:srgbClr val="FFFF00"/>
                </a:solidFill>
              </a:rPr>
              <a:t>CRP hodnota nad 100 velká </a:t>
            </a:r>
            <a:r>
              <a:rPr lang="cs-CZ" dirty="0" err="1">
                <a:solidFill>
                  <a:srgbClr val="FFFF00"/>
                </a:solidFill>
              </a:rPr>
              <a:t>suspekce</a:t>
            </a:r>
            <a:r>
              <a:rPr lang="cs-CZ" dirty="0">
                <a:solidFill>
                  <a:srgbClr val="FFFF00"/>
                </a:solidFill>
              </a:rPr>
              <a:t> na </a:t>
            </a:r>
            <a:r>
              <a:rPr lang="cs-CZ" dirty="0" err="1">
                <a:solidFill>
                  <a:srgbClr val="FFFF00"/>
                </a:solidFill>
              </a:rPr>
              <a:t>bakter</a:t>
            </a:r>
            <a:r>
              <a:rPr lang="cs-CZ" dirty="0">
                <a:solidFill>
                  <a:srgbClr val="FFFF00"/>
                </a:solidFill>
              </a:rPr>
              <a:t> infekci, ale hodnoty kolem 30 nemusí být bakteriální, ale virové, viz. např. u covidu, přesnější markery zánětu: </a:t>
            </a:r>
            <a:r>
              <a:rPr lang="cs-CZ" dirty="0" err="1">
                <a:solidFill>
                  <a:srgbClr val="FFFF00"/>
                </a:solidFill>
              </a:rPr>
              <a:t>prokalcitonin</a:t>
            </a:r>
            <a:r>
              <a:rPr lang="cs-CZ" dirty="0">
                <a:solidFill>
                  <a:srgbClr val="FFFF00"/>
                </a:solidFill>
              </a:rPr>
              <a:t>, </a:t>
            </a:r>
            <a:r>
              <a:rPr lang="cs-CZ" dirty="0" err="1">
                <a:solidFill>
                  <a:srgbClr val="FFFF00"/>
                </a:solidFill>
              </a:rPr>
              <a:t>interleukiny</a:t>
            </a:r>
            <a:r>
              <a:rPr lang="cs-CZ" dirty="0">
                <a:solidFill>
                  <a:srgbClr val="FFFF00"/>
                </a:solidFill>
              </a:rPr>
              <a:t> a jejich kombinace, samotné CRP nestačí….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266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92F3C-40B1-A5D6-D998-C892872B6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4093"/>
          </a:xfrm>
        </p:spPr>
        <p:txBody>
          <a:bodyPr/>
          <a:lstStyle/>
          <a:p>
            <a:r>
              <a:rPr lang="cs-CZ" dirty="0"/>
              <a:t>Systémová </a:t>
            </a:r>
            <a:r>
              <a:rPr lang="cs-CZ" dirty="0" err="1"/>
              <a:t>enzymoterapie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3CF904-E6CE-6F46-DC5D-915ABADF7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636"/>
            <a:ext cx="9381066" cy="445659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accent1"/>
                </a:solidFill>
              </a:rPr>
              <a:t>Wobenzym</a:t>
            </a:r>
            <a:r>
              <a:rPr lang="cs-CZ" dirty="0"/>
              <a:t>, </a:t>
            </a:r>
            <a:r>
              <a:rPr lang="cs-CZ" dirty="0" err="1">
                <a:solidFill>
                  <a:schemeClr val="accent1"/>
                </a:solidFill>
              </a:rPr>
              <a:t>Phlogenzym</a:t>
            </a:r>
            <a:r>
              <a:rPr lang="cs-CZ" dirty="0">
                <a:solidFill>
                  <a:schemeClr val="accent1"/>
                </a:solidFill>
              </a:rPr>
              <a:t>,</a:t>
            </a:r>
            <a:r>
              <a:rPr lang="cs-CZ" dirty="0"/>
              <a:t> </a:t>
            </a:r>
            <a:r>
              <a:rPr lang="cs-CZ" dirty="0" err="1">
                <a:solidFill>
                  <a:schemeClr val="accent1"/>
                </a:solidFill>
              </a:rPr>
              <a:t>Wobe</a:t>
            </a:r>
            <a:r>
              <a:rPr lang="cs-CZ" dirty="0">
                <a:solidFill>
                  <a:schemeClr val="accent1"/>
                </a:solidFill>
              </a:rPr>
              <a:t> care, </a:t>
            </a:r>
            <a:r>
              <a:rPr lang="cs-CZ" dirty="0" err="1">
                <a:solidFill>
                  <a:schemeClr val="accent1"/>
                </a:solidFill>
              </a:rPr>
              <a:t>Walzym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Proteolytické enzymy rostlinného nebo živočišného původu</a:t>
            </a:r>
          </a:p>
          <a:p>
            <a:r>
              <a:rPr lang="cs-CZ" dirty="0"/>
              <a:t>Nejdůležitější proteolytické enzymy jsou: </a:t>
            </a:r>
            <a:r>
              <a:rPr lang="cs-CZ" dirty="0">
                <a:solidFill>
                  <a:schemeClr val="accent4"/>
                </a:solidFill>
              </a:rPr>
              <a:t>trypsin, chymotrypsin ( jsou velmi drahé)</a:t>
            </a:r>
            <a:r>
              <a:rPr lang="cs-CZ" dirty="0"/>
              <a:t>, </a:t>
            </a:r>
            <a:r>
              <a:rPr lang="cs-CZ" dirty="0" err="1"/>
              <a:t>bromelain</a:t>
            </a:r>
            <a:r>
              <a:rPr lang="cs-CZ" dirty="0"/>
              <a:t> a papain</a:t>
            </a:r>
          </a:p>
          <a:p>
            <a:r>
              <a:rPr lang="cs-CZ" dirty="0">
                <a:solidFill>
                  <a:srgbClr val="FFFF00"/>
                </a:solidFill>
              </a:rPr>
              <a:t>Účinky</a:t>
            </a:r>
            <a:r>
              <a:rPr lang="cs-CZ" dirty="0"/>
              <a:t> </a:t>
            </a:r>
            <a:r>
              <a:rPr lang="cs-CZ" dirty="0" err="1"/>
              <a:t>antiedémový</a:t>
            </a:r>
            <a:r>
              <a:rPr lang="cs-CZ" dirty="0"/>
              <a:t>, protizánětlivý, fibrinolytický a trombolytický, antiinfekční a </a:t>
            </a:r>
            <a:r>
              <a:rPr lang="cs-CZ" dirty="0" err="1">
                <a:solidFill>
                  <a:srgbClr val="FFFF00"/>
                </a:solidFill>
              </a:rPr>
              <a:t>imunomodulační</a:t>
            </a:r>
            <a:r>
              <a:rPr lang="cs-CZ" dirty="0">
                <a:solidFill>
                  <a:srgbClr val="FFFF00"/>
                </a:solidFill>
              </a:rPr>
              <a:t>/</a:t>
            </a:r>
            <a:r>
              <a:rPr lang="cs-CZ" dirty="0" err="1">
                <a:solidFill>
                  <a:srgbClr val="FFFF00"/>
                </a:solidFill>
              </a:rPr>
              <a:t>imunonormalizační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Studie</a:t>
            </a:r>
            <a:r>
              <a:rPr lang="cs-CZ" dirty="0"/>
              <a:t> prokázala příznivý účinek </a:t>
            </a:r>
            <a:r>
              <a:rPr lang="cs-CZ" dirty="0" err="1"/>
              <a:t>Wobenzymu</a:t>
            </a:r>
            <a:r>
              <a:rPr lang="cs-CZ" dirty="0"/>
              <a:t> u dětí s </a:t>
            </a:r>
            <a:r>
              <a:rPr lang="cs-CZ" dirty="0" err="1">
                <a:solidFill>
                  <a:srgbClr val="FFFF00"/>
                </a:solidFill>
              </a:rPr>
              <a:t>recid</a:t>
            </a:r>
            <a:r>
              <a:rPr lang="cs-CZ" dirty="0">
                <a:solidFill>
                  <a:srgbClr val="FFFF00"/>
                </a:solidFill>
              </a:rPr>
              <a:t>. záněty DC</a:t>
            </a:r>
            <a:r>
              <a:rPr lang="cs-CZ" dirty="0"/>
              <a:t> – </a:t>
            </a:r>
            <a:r>
              <a:rPr lang="cs-CZ" dirty="0">
                <a:solidFill>
                  <a:srgbClr val="FFFF00"/>
                </a:solidFill>
              </a:rPr>
              <a:t>pokles frekvence zánětů a spotřeby ATB, totéž s </a:t>
            </a:r>
            <a:r>
              <a:rPr lang="cs-CZ" dirty="0" err="1">
                <a:solidFill>
                  <a:srgbClr val="FFFF00"/>
                </a:solidFill>
              </a:rPr>
              <a:t>vulvovaginálními</a:t>
            </a:r>
            <a:r>
              <a:rPr lang="cs-CZ" dirty="0">
                <a:solidFill>
                  <a:srgbClr val="FFFF00"/>
                </a:solidFill>
              </a:rPr>
              <a:t> mykózami</a:t>
            </a:r>
            <a:r>
              <a:rPr lang="cs-CZ" dirty="0">
                <a:solidFill>
                  <a:schemeClr val="accent4"/>
                </a:solidFill>
              </a:rPr>
              <a:t> ( signifikantní pokles počtu opakování mykózy)</a:t>
            </a:r>
          </a:p>
          <a:p>
            <a:r>
              <a:rPr lang="cs-CZ" dirty="0"/>
              <a:t>Význam při pooperačním a poúrazovém hojení a hojení popálenin a při zánětlivých onemocněních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Wobenzym 300 por.tbl.ent. od 1 590 Kč - Heureka.cz">
            <a:extLst>
              <a:ext uri="{FF2B5EF4-FFF2-40B4-BE49-F238E27FC236}">
                <a16:creationId xmlns:a16="http://schemas.microsoft.com/office/drawing/2014/main" id="{90E0ED2A-15DB-4754-4D91-1A8A12351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438" y="2905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011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C2356-9A06-9BAB-E875-A58D0A1E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51895"/>
            <a:ext cx="8596668" cy="881849"/>
          </a:xfrm>
        </p:spPr>
        <p:txBody>
          <a:bodyPr/>
          <a:lstStyle/>
          <a:p>
            <a:r>
              <a:rPr lang="cs-CZ" dirty="0" err="1"/>
              <a:t>Glukany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2CDCE-8906-C745-7752-9F761F417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20892"/>
            <a:ext cx="8596668" cy="4408887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>
                <a:solidFill>
                  <a:schemeClr val="accent1"/>
                </a:solidFill>
              </a:rPr>
              <a:t>Betaglukany</a:t>
            </a:r>
            <a:r>
              <a:rPr lang="cs-CZ" dirty="0"/>
              <a:t> = biologicky aktivní </a:t>
            </a:r>
            <a:r>
              <a:rPr lang="cs-CZ" dirty="0">
                <a:solidFill>
                  <a:schemeClr val="accent4"/>
                </a:solidFill>
              </a:rPr>
              <a:t>polysacharidy</a:t>
            </a:r>
            <a:r>
              <a:rPr lang="cs-CZ" dirty="0"/>
              <a:t> přírodního původu především z buněčných stěn hub (ale i bakterií, řas, vyšších rostlin) </a:t>
            </a:r>
          </a:p>
          <a:p>
            <a:r>
              <a:rPr lang="cs-CZ" dirty="0"/>
              <a:t>Patří mezi typické PAMP struktury – </a:t>
            </a:r>
            <a:r>
              <a:rPr lang="cs-CZ" dirty="0" err="1">
                <a:solidFill>
                  <a:srgbClr val="FFFF00"/>
                </a:solidFill>
              </a:rPr>
              <a:t>mimikují</a:t>
            </a:r>
            <a:r>
              <a:rPr lang="cs-CZ" dirty="0">
                <a:solidFill>
                  <a:srgbClr val="FFFF00"/>
                </a:solidFill>
              </a:rPr>
              <a:t> fungální infekci organizmu</a:t>
            </a:r>
            <a:r>
              <a:rPr lang="cs-CZ" dirty="0"/>
              <a:t> –</a:t>
            </a:r>
            <a:r>
              <a:rPr lang="cs-CZ" dirty="0">
                <a:solidFill>
                  <a:srgbClr val="FFFF00"/>
                </a:solidFill>
              </a:rPr>
              <a:t> příznivý účinek na fagocytární aktivitu leukocytů</a:t>
            </a:r>
          </a:p>
          <a:p>
            <a:r>
              <a:rPr lang="cs-CZ" dirty="0">
                <a:solidFill>
                  <a:schemeClr val="accent1"/>
                </a:solidFill>
              </a:rPr>
              <a:t>Účinky</a:t>
            </a:r>
            <a:r>
              <a:rPr lang="cs-CZ" dirty="0"/>
              <a:t>: </a:t>
            </a:r>
            <a:r>
              <a:rPr lang="cs-CZ" dirty="0" err="1">
                <a:solidFill>
                  <a:schemeClr val="accent4"/>
                </a:solidFill>
              </a:rPr>
              <a:t>imunomodulační</a:t>
            </a:r>
            <a:r>
              <a:rPr lang="cs-CZ" dirty="0"/>
              <a:t>, protiinfekční, protinádorové, </a:t>
            </a:r>
            <a:r>
              <a:rPr lang="cs-CZ" dirty="0" err="1"/>
              <a:t>antimutagenní</a:t>
            </a:r>
            <a:r>
              <a:rPr lang="cs-CZ" dirty="0"/>
              <a:t>, protialergické, regenerační – působí na buněčnou i humorální imunitu</a:t>
            </a:r>
          </a:p>
          <a:p>
            <a:r>
              <a:rPr lang="cs-CZ" dirty="0">
                <a:solidFill>
                  <a:schemeClr val="accent1"/>
                </a:solidFill>
              </a:rPr>
              <a:t>Účinnost přípravku s obsahem </a:t>
            </a:r>
            <a:r>
              <a:rPr lang="cs-CZ" dirty="0" err="1">
                <a:solidFill>
                  <a:schemeClr val="accent1"/>
                </a:solidFill>
              </a:rPr>
              <a:t>betaglukanu</a:t>
            </a:r>
            <a:r>
              <a:rPr lang="cs-CZ" dirty="0">
                <a:solidFill>
                  <a:schemeClr val="accent1"/>
                </a:solidFill>
              </a:rPr>
              <a:t> je tím vyšší, čím čistější </a:t>
            </a:r>
            <a:r>
              <a:rPr lang="cs-CZ" dirty="0" err="1">
                <a:solidFill>
                  <a:schemeClr val="accent1"/>
                </a:solidFill>
              </a:rPr>
              <a:t>betaglukan</a:t>
            </a:r>
            <a:r>
              <a:rPr lang="cs-CZ" dirty="0">
                <a:solidFill>
                  <a:schemeClr val="accent1"/>
                </a:solidFill>
              </a:rPr>
              <a:t> je v přípravku zastoupený, </a:t>
            </a:r>
            <a:r>
              <a:rPr lang="cs-CZ" dirty="0" err="1">
                <a:solidFill>
                  <a:schemeClr val="accent1"/>
                </a:solidFill>
              </a:rPr>
              <a:t>betaglukany</a:t>
            </a:r>
            <a:r>
              <a:rPr lang="cs-CZ" dirty="0">
                <a:solidFill>
                  <a:schemeClr val="accent1"/>
                </a:solidFill>
              </a:rPr>
              <a:t> s vyšší molekulovou hmotností mají větší </a:t>
            </a:r>
            <a:r>
              <a:rPr lang="cs-CZ" dirty="0" err="1">
                <a:solidFill>
                  <a:schemeClr val="accent1"/>
                </a:solidFill>
              </a:rPr>
              <a:t>imunomodulační</a:t>
            </a:r>
            <a:r>
              <a:rPr lang="cs-CZ" dirty="0">
                <a:solidFill>
                  <a:schemeClr val="accent1"/>
                </a:solidFill>
              </a:rPr>
              <a:t> aktivitu</a:t>
            </a:r>
            <a:r>
              <a:rPr lang="cs-CZ" dirty="0"/>
              <a:t> (účinek závisí na </a:t>
            </a:r>
            <a:r>
              <a:rPr lang="cs-CZ" dirty="0" err="1"/>
              <a:t>molekul.hmotnosti,větvení,složení</a:t>
            </a:r>
            <a:r>
              <a:rPr lang="cs-CZ" dirty="0"/>
              <a:t> a rozpustnosti) </a:t>
            </a:r>
          </a:p>
          <a:p>
            <a:r>
              <a:rPr lang="cs-CZ" dirty="0"/>
              <a:t>Schváleny </a:t>
            </a:r>
            <a:r>
              <a:rPr lang="cs-CZ" dirty="0">
                <a:solidFill>
                  <a:srgbClr val="FFFF00"/>
                </a:solidFill>
              </a:rPr>
              <a:t>jen jako potravin doplňky  </a:t>
            </a:r>
          </a:p>
          <a:p>
            <a:r>
              <a:rPr lang="cs-CZ" dirty="0">
                <a:solidFill>
                  <a:srgbClr val="FFFF00"/>
                </a:solidFill>
              </a:rPr>
              <a:t>Je problém připravit dobře definovanou molekulu s konstantní účinností</a:t>
            </a:r>
          </a:p>
          <a:p>
            <a:r>
              <a:rPr lang="cs-CZ" dirty="0"/>
              <a:t>Dávkování – 100-300mg/den – podávání 2-3 měsíce</a:t>
            </a:r>
          </a:p>
          <a:p>
            <a:r>
              <a:rPr lang="cs-CZ" dirty="0"/>
              <a:t>Např. </a:t>
            </a:r>
            <a:r>
              <a:rPr lang="cs-CZ" dirty="0" err="1"/>
              <a:t>Imunoglukan</a:t>
            </a:r>
            <a:r>
              <a:rPr lang="cs-CZ" dirty="0"/>
              <a:t> sirup již od 1 roku</a:t>
            </a:r>
          </a:p>
        </p:txBody>
      </p:sp>
      <p:pic>
        <p:nvPicPr>
          <p:cNvPr id="2050" name="Picture 2" descr="Co jsou to beta glukany? | Doktorka.cz">
            <a:extLst>
              <a:ext uri="{FF2B5EF4-FFF2-40B4-BE49-F238E27FC236}">
                <a16:creationId xmlns:a16="http://schemas.microsoft.com/office/drawing/2014/main" id="{274002CA-01C7-8EA1-7732-17F7618D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613" y="4238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485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CFBE7-D005-B2FE-D7E0-A6259A971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90" y="609600"/>
            <a:ext cx="8596668" cy="810827"/>
          </a:xfrm>
        </p:spPr>
        <p:txBody>
          <a:bodyPr/>
          <a:lstStyle/>
          <a:p>
            <a:r>
              <a:rPr lang="cs-CZ" dirty="0"/>
              <a:t>Nukleotidy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98A9C-C90F-CDF6-A988-19D62102C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90" y="1743339"/>
            <a:ext cx="8596668" cy="4666339"/>
          </a:xfrm>
        </p:spPr>
        <p:txBody>
          <a:bodyPr>
            <a:normAutofit fontScale="92500"/>
          </a:bodyPr>
          <a:lstStyle/>
          <a:p>
            <a:r>
              <a:rPr lang="cs-CZ" dirty="0"/>
              <a:t>Stavební jednotka nukleových kyselin DNA a RNA, které jsou </a:t>
            </a:r>
            <a:r>
              <a:rPr lang="cs-CZ" dirty="0">
                <a:solidFill>
                  <a:schemeClr val="accent1"/>
                </a:solidFill>
              </a:rPr>
              <a:t>nezbytné pro tvorbu bílkovin</a:t>
            </a:r>
          </a:p>
          <a:p>
            <a:r>
              <a:rPr lang="cs-CZ" dirty="0"/>
              <a:t>Jsou tvořeny purinovými a pyrimidinovými bázemi +cukr + fosfátová skupina</a:t>
            </a:r>
          </a:p>
          <a:p>
            <a:r>
              <a:rPr lang="cs-CZ" dirty="0">
                <a:solidFill>
                  <a:srgbClr val="FFFF00"/>
                </a:solidFill>
              </a:rPr>
              <a:t>Při intenzivní aktivaci imunitního systému stoupají požadavky leukocytů na nukleotidy, leu jsou odkázány na vychytávání cirkulujících nukleotidů syntetizovaných v játrech</a:t>
            </a:r>
          </a:p>
          <a:p>
            <a:r>
              <a:rPr lang="cs-CZ" dirty="0"/>
              <a:t>Jsou přítomny v rostlinných i živočišných bb – hlavně v jejich jádrech</a:t>
            </a:r>
          </a:p>
          <a:p>
            <a:r>
              <a:rPr lang="cs-CZ" dirty="0"/>
              <a:t>Jsou významnými stavebními součástmi při </a:t>
            </a:r>
            <a:r>
              <a:rPr lang="cs-CZ" dirty="0">
                <a:solidFill>
                  <a:schemeClr val="accent1"/>
                </a:solidFill>
              </a:rPr>
              <a:t>regeneračních</a:t>
            </a:r>
            <a:r>
              <a:rPr lang="cs-CZ" dirty="0"/>
              <a:t> pochodech, kde dochází k novotvoření a obnově buněk a tkání</a:t>
            </a:r>
          </a:p>
          <a:p>
            <a:r>
              <a:rPr lang="cs-CZ" dirty="0"/>
              <a:t>Ve vysokém množství jsou mateřském mléce a kolostru</a:t>
            </a:r>
          </a:p>
          <a:p>
            <a:r>
              <a:rPr lang="cs-CZ" dirty="0"/>
              <a:t>V ČR např. přípravek </a:t>
            </a:r>
            <a:r>
              <a:rPr lang="cs-CZ" dirty="0" err="1">
                <a:solidFill>
                  <a:schemeClr val="accent1"/>
                </a:solidFill>
              </a:rPr>
              <a:t>Preventan</a:t>
            </a:r>
            <a:r>
              <a:rPr lang="cs-CZ" dirty="0"/>
              <a:t> – </a:t>
            </a:r>
            <a:r>
              <a:rPr lang="cs-CZ" dirty="0" err="1"/>
              <a:t>živoč</a:t>
            </a:r>
            <a:r>
              <a:rPr lang="cs-CZ" dirty="0"/>
              <a:t>. původu (hovězí krev) obsahuje nukleotidy, oligosacharidy, aminokyseliny, vitaminy, extrakty z rostlin např. </a:t>
            </a:r>
            <a:r>
              <a:rPr lang="cs-CZ" dirty="0" err="1"/>
              <a:t>echinacea</a:t>
            </a:r>
            <a:r>
              <a:rPr lang="cs-CZ" dirty="0"/>
              <a:t> a zinek atd</a:t>
            </a:r>
          </a:p>
          <a:p>
            <a:r>
              <a:rPr lang="cs-CZ" dirty="0"/>
              <a:t>- ve 2 malých klin. studiích došlo po </a:t>
            </a:r>
            <a:r>
              <a:rPr lang="cs-CZ" dirty="0" err="1"/>
              <a:t>Preventanu</a:t>
            </a:r>
            <a:r>
              <a:rPr lang="cs-CZ" dirty="0"/>
              <a:t> ke </a:t>
            </a:r>
            <a:r>
              <a:rPr lang="cs-CZ" dirty="0">
                <a:solidFill>
                  <a:srgbClr val="FFFF00"/>
                </a:solidFill>
              </a:rPr>
              <a:t>zvýšení </a:t>
            </a:r>
            <a:r>
              <a:rPr lang="cs-CZ" dirty="0" err="1">
                <a:solidFill>
                  <a:srgbClr val="FFFF00"/>
                </a:solidFill>
              </a:rPr>
              <a:t>sekreč</a:t>
            </a:r>
            <a:r>
              <a:rPr lang="cs-CZ" dirty="0">
                <a:solidFill>
                  <a:srgbClr val="FFFF00"/>
                </a:solidFill>
              </a:rPr>
              <a:t>. </a:t>
            </a:r>
            <a:r>
              <a:rPr lang="cs-CZ" dirty="0" err="1">
                <a:solidFill>
                  <a:srgbClr val="FFFF00"/>
                </a:solidFill>
              </a:rPr>
              <a:t>IgA</a:t>
            </a:r>
            <a:r>
              <a:rPr lang="cs-CZ" dirty="0">
                <a:solidFill>
                  <a:srgbClr val="FFFF00"/>
                </a:solidFill>
              </a:rPr>
              <a:t> ve slinách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 descr="Preventan Akut doplněk stravy pro podporu imunitního systému | notino.cz">
            <a:extLst>
              <a:ext uri="{FF2B5EF4-FFF2-40B4-BE49-F238E27FC236}">
                <a16:creationId xmlns:a16="http://schemas.microsoft.com/office/drawing/2014/main" id="{398D832A-F908-AD75-A5C3-1DC93050E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858" y="290913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827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6126E-45F0-4DF6-5670-E502F3B09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4194"/>
          </a:xfrm>
        </p:spPr>
        <p:txBody>
          <a:bodyPr/>
          <a:lstStyle/>
          <a:p>
            <a:r>
              <a:rPr lang="cs-CZ" dirty="0"/>
              <a:t>Aminokyseliny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B8BEB-FDE4-BCDB-2519-3CC0EEA44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Podáváme </a:t>
            </a:r>
            <a:r>
              <a:rPr lang="cs-CZ" dirty="0">
                <a:solidFill>
                  <a:srgbClr val="FFFF00"/>
                </a:solidFill>
              </a:rPr>
              <a:t>při těžších infekcích, </a:t>
            </a:r>
            <a:r>
              <a:rPr lang="cs-CZ" dirty="0" err="1">
                <a:solidFill>
                  <a:srgbClr val="FFFF00"/>
                </a:solidFill>
              </a:rPr>
              <a:t>onkol</a:t>
            </a:r>
            <a:r>
              <a:rPr lang="cs-CZ" dirty="0">
                <a:solidFill>
                  <a:srgbClr val="FFFF00"/>
                </a:solidFill>
              </a:rPr>
              <a:t>. onemocnění, katabolismus</a:t>
            </a:r>
            <a:r>
              <a:rPr lang="cs-CZ" dirty="0"/>
              <a:t> – dochází ke stresovému hladovění – zvyšuje se požadavek na přísun některých specifických aminokyselin např. glutaminu a argininu</a:t>
            </a:r>
          </a:p>
          <a:p>
            <a:r>
              <a:rPr lang="cs-CZ" dirty="0">
                <a:solidFill>
                  <a:schemeClr val="accent1"/>
                </a:solidFill>
              </a:rPr>
              <a:t>Glutamin</a:t>
            </a:r>
            <a:r>
              <a:rPr lang="cs-CZ" dirty="0"/>
              <a:t> je prekurzor syntézy bílkovin a hlavní aminokyselina  v cytosolu sval. buňky – slouží jako zdroj </a:t>
            </a:r>
            <a:r>
              <a:rPr lang="cs-CZ" dirty="0" err="1"/>
              <a:t>enrgie</a:t>
            </a:r>
            <a:r>
              <a:rPr lang="cs-CZ" dirty="0"/>
              <a:t> pro rychle se dělící buňky střevní sliznice a lymfocyty</a:t>
            </a:r>
          </a:p>
          <a:p>
            <a:r>
              <a:rPr lang="cs-CZ" dirty="0">
                <a:solidFill>
                  <a:schemeClr val="accent1"/>
                </a:solidFill>
              </a:rPr>
              <a:t>Arginin</a:t>
            </a:r>
            <a:r>
              <a:rPr lang="cs-CZ" dirty="0"/>
              <a:t> hraje klíčovou roli v produkci oxidu dusnatého a tím se podílí na regulaci zánětlivé reakce a na imunitní odpovědi organismu</a:t>
            </a:r>
          </a:p>
          <a:p>
            <a:r>
              <a:rPr lang="cs-CZ" dirty="0">
                <a:solidFill>
                  <a:schemeClr val="accent1"/>
                </a:solidFill>
              </a:rPr>
              <a:t>Sipping</a:t>
            </a:r>
            <a:r>
              <a:rPr lang="cs-CZ" dirty="0"/>
              <a:t> s obsahem 10-15g denních dávek argininu a nebo glutaminu se popisuje výrazné </a:t>
            </a:r>
            <a:r>
              <a:rPr lang="cs-CZ" dirty="0">
                <a:solidFill>
                  <a:schemeClr val="accent1"/>
                </a:solidFill>
              </a:rPr>
              <a:t>zkrácení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procesu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rekonvalescence</a:t>
            </a:r>
            <a:r>
              <a:rPr lang="cs-CZ" dirty="0"/>
              <a:t> při těžších onemocněních či poúrazových stavech </a:t>
            </a:r>
          </a:p>
        </p:txBody>
      </p:sp>
      <p:pic>
        <p:nvPicPr>
          <p:cNvPr id="5122" name="Picture 2" descr="Esenciální aminokyseliny EAA | NaMaximum">
            <a:extLst>
              <a:ext uri="{FF2B5EF4-FFF2-40B4-BE49-F238E27FC236}">
                <a16:creationId xmlns:a16="http://schemas.microsoft.com/office/drawing/2014/main" id="{4DF55E6D-CFD3-809A-E503-2F1BC53EA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863" y="4810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ipping – když popíjení prospívá zdraví | Lepší péče">
            <a:extLst>
              <a:ext uri="{FF2B5EF4-FFF2-40B4-BE49-F238E27FC236}">
                <a16:creationId xmlns:a16="http://schemas.microsoft.com/office/drawing/2014/main" id="{BC04A2AE-6FCC-E086-AF1B-E32DE42CF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262" y="4710113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95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602F9-4087-D0EF-4F1E-2B3D1EFC7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9503"/>
          </a:xfrm>
        </p:spPr>
        <p:txBody>
          <a:bodyPr/>
          <a:lstStyle/>
          <a:p>
            <a:r>
              <a:rPr lang="cs-CZ" dirty="0"/>
              <a:t>Omega 3/Omega 6 nenasycené MK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F5E05-E409-7DB8-CEAF-A8FEC84C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2160589"/>
            <a:ext cx="8785730" cy="3880773"/>
          </a:xfrm>
        </p:spPr>
        <p:txBody>
          <a:bodyPr/>
          <a:lstStyle/>
          <a:p>
            <a:r>
              <a:rPr lang="cs-CZ" dirty="0"/>
              <a:t>Polynenasycené mastné kyseliny = </a:t>
            </a:r>
            <a:r>
              <a:rPr lang="cs-CZ" dirty="0">
                <a:solidFill>
                  <a:schemeClr val="accent1"/>
                </a:solidFill>
              </a:rPr>
              <a:t>prekurzory mediátorů imunitního systému (prostaglandiny, </a:t>
            </a:r>
            <a:r>
              <a:rPr lang="cs-CZ" dirty="0" err="1">
                <a:solidFill>
                  <a:schemeClr val="accent1"/>
                </a:solidFill>
              </a:rPr>
              <a:t>tromboxany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leukotrieny</a:t>
            </a:r>
            <a:r>
              <a:rPr lang="cs-CZ" dirty="0">
                <a:solidFill>
                  <a:schemeClr val="accent1"/>
                </a:solidFill>
              </a:rPr>
              <a:t>)</a:t>
            </a:r>
          </a:p>
          <a:p>
            <a:r>
              <a:rPr lang="cs-CZ" dirty="0"/>
              <a:t>Při jejich podávání se </a:t>
            </a:r>
            <a:r>
              <a:rPr lang="cs-CZ" dirty="0">
                <a:solidFill>
                  <a:schemeClr val="accent1"/>
                </a:solidFill>
              </a:rPr>
              <a:t>snižuje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tvorba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prozánětlivých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mediátorů </a:t>
            </a:r>
            <a:r>
              <a:rPr lang="cs-CZ" dirty="0"/>
              <a:t>(TNF-alfa, IL-1)</a:t>
            </a:r>
          </a:p>
          <a:p>
            <a:r>
              <a:rPr lang="cs-CZ" dirty="0"/>
              <a:t>Dobré zkušenosti při podávání u </a:t>
            </a:r>
            <a:r>
              <a:rPr lang="cs-CZ" dirty="0">
                <a:solidFill>
                  <a:srgbClr val="FFFF00"/>
                </a:solidFill>
              </a:rPr>
              <a:t>autoimunitních</a:t>
            </a:r>
            <a:r>
              <a:rPr lang="cs-CZ" dirty="0"/>
              <a:t> onemocnění ( </a:t>
            </a:r>
            <a:r>
              <a:rPr lang="cs-CZ" dirty="0" err="1"/>
              <a:t>revm.artritida</a:t>
            </a:r>
            <a:r>
              <a:rPr lang="cs-CZ" dirty="0"/>
              <a:t>, lupus, UC, Crohnova nemoc….) – podávání samotných omega 3 MK vedlo ke snížení autoimunit o 15% ( statisticky nevýznamné) …</a:t>
            </a:r>
          </a:p>
        </p:txBody>
      </p:sp>
      <p:pic>
        <p:nvPicPr>
          <p:cNvPr id="1026" name="Picture 2" descr="Maxi Vita Omega 3 - rybí olej | VITAR, s.r.o.">
            <a:extLst>
              <a:ext uri="{FF2B5EF4-FFF2-40B4-BE49-F238E27FC236}">
                <a16:creationId xmlns:a16="http://schemas.microsoft.com/office/drawing/2014/main" id="{46CB8B35-3615-A064-B544-C98AA05B7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1642" y="37623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573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81560-375A-AC8D-C74A-6E75780E6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604"/>
          </a:xfrm>
        </p:spPr>
        <p:txBody>
          <a:bodyPr/>
          <a:lstStyle/>
          <a:p>
            <a:r>
              <a:rPr lang="cs-CZ" dirty="0"/>
              <a:t>Rostlinné </a:t>
            </a:r>
            <a:r>
              <a:rPr lang="cs-CZ" dirty="0" err="1"/>
              <a:t>imunomodulátory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AB3F7-61FF-D1CA-2251-BDB0931A3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3079"/>
            <a:ext cx="8596668" cy="3880773"/>
          </a:xfrm>
        </p:spPr>
        <p:txBody>
          <a:bodyPr/>
          <a:lstStyle/>
          <a:p>
            <a:r>
              <a:rPr lang="cs-CZ" dirty="0"/>
              <a:t>Mnoho rostlin obsahuje látky s účinkem </a:t>
            </a:r>
            <a:r>
              <a:rPr lang="cs-CZ" dirty="0" err="1">
                <a:solidFill>
                  <a:schemeClr val="accent1"/>
                </a:solidFill>
              </a:rPr>
              <a:t>antispetickým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virostatickým</a:t>
            </a:r>
            <a:r>
              <a:rPr lang="cs-CZ" dirty="0">
                <a:solidFill>
                  <a:schemeClr val="accent1"/>
                </a:solidFill>
              </a:rPr>
              <a:t>, bakteriostatickým, </a:t>
            </a:r>
            <a:r>
              <a:rPr lang="cs-CZ" dirty="0" err="1">
                <a:solidFill>
                  <a:schemeClr val="accent1"/>
                </a:solidFill>
              </a:rPr>
              <a:t>imunostimulačním</a:t>
            </a: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r>
              <a:rPr lang="cs-CZ" dirty="0"/>
              <a:t>Látky mohou být obsaženy v </a:t>
            </a:r>
            <a:r>
              <a:rPr lang="cs-CZ" dirty="0">
                <a:solidFill>
                  <a:srgbClr val="FFFF00"/>
                </a:solidFill>
              </a:rPr>
              <a:t>kořenech, květech, listech</a:t>
            </a:r>
          </a:p>
          <a:p>
            <a:r>
              <a:rPr lang="cs-CZ" dirty="0"/>
              <a:t>Produkty z </a:t>
            </a:r>
            <a:r>
              <a:rPr lang="cs-CZ" dirty="0" err="1"/>
              <a:t>Echinacey</a:t>
            </a:r>
            <a:r>
              <a:rPr lang="cs-CZ" dirty="0"/>
              <a:t>, žen-</a:t>
            </a:r>
            <a:r>
              <a:rPr lang="cs-CZ" dirty="0" err="1"/>
              <a:t>šenu</a:t>
            </a:r>
            <a:r>
              <a:rPr lang="cs-CZ" dirty="0"/>
              <a:t>, aloe-vera, černého bezu, česneku, čajovníku, jmelí, chlorely atd …</a:t>
            </a:r>
          </a:p>
          <a:p>
            <a:r>
              <a:rPr lang="cs-CZ" dirty="0"/>
              <a:t>Přípravky na trhu jsou vesměs různé kvality dle různého obsahu účinných látek </a:t>
            </a:r>
          </a:p>
        </p:txBody>
      </p:sp>
      <p:pic>
        <p:nvPicPr>
          <p:cNvPr id="3074" name="Picture 2" descr="Echinacea purpurea, třapatka">
            <a:extLst>
              <a:ext uri="{FF2B5EF4-FFF2-40B4-BE49-F238E27FC236}">
                <a16:creationId xmlns:a16="http://schemas.microsoft.com/office/drawing/2014/main" id="{45024937-686E-D908-D24C-3A847FA4B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193" y="437642"/>
            <a:ext cx="1495934" cy="1495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ŽENŠEN PRAVÝ KOREJSKÝ - PANAX GINSENG | Obchod Čínské Medicíny">
            <a:extLst>
              <a:ext uri="{FF2B5EF4-FFF2-40B4-BE49-F238E27FC236}">
                <a16:creationId xmlns:a16="http://schemas.microsoft.com/office/drawing/2014/main" id="{2AAB224A-DF0A-FA61-ACA2-D877A8A8B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581" y="1985455"/>
            <a:ext cx="1443546" cy="144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Aloe Vera | Pokojové rostliny | Okrasné rostliny | Sieberz, zásilkové  zahradnictví">
            <a:extLst>
              <a:ext uri="{FF2B5EF4-FFF2-40B4-BE49-F238E27FC236}">
                <a16:creationId xmlns:a16="http://schemas.microsoft.com/office/drawing/2014/main" id="{D1D2C429-2E03-7306-D049-D4B9084E9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740" y="3480880"/>
            <a:ext cx="1576387" cy="157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Černý bez: Kdy kvete a jak ho využít">
            <a:extLst>
              <a:ext uri="{FF2B5EF4-FFF2-40B4-BE49-F238E27FC236}">
                <a16:creationId xmlns:a16="http://schemas.microsoft.com/office/drawing/2014/main" id="{CFAAA5AB-64BE-CA86-32FC-74C6156BD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5816" y="5172202"/>
            <a:ext cx="2228850" cy="124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Česnek je superpotravina, kterou máme všichni na dosah – Nazeleno.cz">
            <a:extLst>
              <a:ext uri="{FF2B5EF4-FFF2-40B4-BE49-F238E27FC236}">
                <a16:creationId xmlns:a16="http://schemas.microsoft.com/office/drawing/2014/main" id="{02A25733-73BF-D3B0-65F9-B1553DE41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838" y="5055711"/>
            <a:ext cx="2050699" cy="136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Čajovník čínský (Camellia sinensis) | CK Mundo">
            <a:extLst>
              <a:ext uri="{FF2B5EF4-FFF2-40B4-BE49-F238E27FC236}">
                <a16:creationId xmlns:a16="http://schemas.microsoft.com/office/drawing/2014/main" id="{F6491174-F70E-696F-182E-221183D13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667" y="5090780"/>
            <a:ext cx="1812531" cy="136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ředvánoční speciál: není jmelí jako jmelí - Aktuality | Přírodovědci.cz">
            <a:extLst>
              <a:ext uri="{FF2B5EF4-FFF2-40B4-BE49-F238E27FC236}">
                <a16:creationId xmlns:a16="http://schemas.microsoft.com/office/drawing/2014/main" id="{E4F2DA95-FF78-BB1A-26FB-13F24BAAF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730" y="5113956"/>
            <a:ext cx="1821874" cy="136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lorella Bio | NaMaximum">
            <a:extLst>
              <a:ext uri="{FF2B5EF4-FFF2-40B4-BE49-F238E27FC236}">
                <a16:creationId xmlns:a16="http://schemas.microsoft.com/office/drawing/2014/main" id="{3E1CA83A-3B91-483C-CDB1-12DE18DC1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787" y="5123608"/>
            <a:ext cx="916205" cy="140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871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226B4-8582-1330-A1CF-BA91DD1C1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683"/>
          </a:xfrm>
        </p:spPr>
        <p:txBody>
          <a:bodyPr/>
          <a:lstStyle/>
          <a:p>
            <a:r>
              <a:rPr lang="cs-CZ" dirty="0" err="1"/>
              <a:t>Echinacea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98ED6E-32B6-3F8E-1640-DE72ACAC8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6959"/>
            <a:ext cx="8596668" cy="451440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Patřila mezi prostředky severoamerických indiánů při infekčních chorobách</a:t>
            </a:r>
          </a:p>
          <a:p>
            <a:r>
              <a:rPr lang="cs-CZ" dirty="0"/>
              <a:t>Komplex </a:t>
            </a:r>
            <a:r>
              <a:rPr lang="cs-CZ" dirty="0">
                <a:solidFill>
                  <a:schemeClr val="accent1"/>
                </a:solidFill>
              </a:rPr>
              <a:t>látek</a:t>
            </a:r>
            <a:r>
              <a:rPr lang="cs-CZ" dirty="0"/>
              <a:t> s </a:t>
            </a:r>
            <a:r>
              <a:rPr lang="cs-CZ" dirty="0" err="1"/>
              <a:t>imunomodul</a:t>
            </a:r>
            <a:r>
              <a:rPr lang="cs-CZ" dirty="0"/>
              <a:t> působením ( deriváty </a:t>
            </a:r>
            <a:r>
              <a:rPr lang="cs-CZ" dirty="0" err="1"/>
              <a:t>kys.kávové</a:t>
            </a:r>
            <a:r>
              <a:rPr lang="cs-CZ" dirty="0"/>
              <a:t>, lipidové frakce = </a:t>
            </a:r>
            <a:r>
              <a:rPr lang="cs-CZ" dirty="0" err="1"/>
              <a:t>alkylamidy</a:t>
            </a:r>
            <a:r>
              <a:rPr lang="cs-CZ" dirty="0"/>
              <a:t>, </a:t>
            </a:r>
            <a:r>
              <a:rPr lang="cs-CZ" dirty="0" err="1"/>
              <a:t>heteropolysacharidy</a:t>
            </a:r>
            <a:r>
              <a:rPr lang="cs-CZ" dirty="0"/>
              <a:t>/beta – 1,3 </a:t>
            </a:r>
            <a:r>
              <a:rPr lang="cs-CZ" dirty="0" err="1"/>
              <a:t>resp</a:t>
            </a:r>
            <a:r>
              <a:rPr lang="cs-CZ" dirty="0"/>
              <a:t> 1,6 </a:t>
            </a:r>
            <a:r>
              <a:rPr lang="cs-CZ" dirty="0" err="1"/>
              <a:t>glukany</a:t>
            </a:r>
            <a:endParaRPr lang="cs-CZ" dirty="0"/>
          </a:p>
          <a:p>
            <a:r>
              <a:rPr lang="cs-CZ" dirty="0" err="1">
                <a:solidFill>
                  <a:schemeClr val="accent1"/>
                </a:solidFill>
              </a:rPr>
              <a:t>Imunostimulace</a:t>
            </a:r>
            <a:r>
              <a:rPr lang="cs-CZ" dirty="0"/>
              <a:t> – probíhá </a:t>
            </a:r>
            <a:r>
              <a:rPr lang="cs-CZ" dirty="0">
                <a:solidFill>
                  <a:srgbClr val="FFFF00"/>
                </a:solidFill>
              </a:rPr>
              <a:t>prostřednictvím aktivace </a:t>
            </a:r>
            <a:r>
              <a:rPr lang="cs-CZ" dirty="0" err="1">
                <a:solidFill>
                  <a:srgbClr val="FFFF00"/>
                </a:solidFill>
              </a:rPr>
              <a:t>mfg</a:t>
            </a:r>
            <a:r>
              <a:rPr lang="cs-CZ" dirty="0">
                <a:solidFill>
                  <a:srgbClr val="FFFF00"/>
                </a:solidFill>
              </a:rPr>
              <a:t>, stimulace fagocytózy, fibroblastů, zvýšení buněčné respirace a zvýšení mobility leukocytů</a:t>
            </a:r>
          </a:p>
          <a:p>
            <a:r>
              <a:rPr lang="cs-CZ" dirty="0"/>
              <a:t>Přípravky z </a:t>
            </a:r>
            <a:r>
              <a:rPr lang="cs-CZ" dirty="0" err="1">
                <a:solidFill>
                  <a:schemeClr val="accent1"/>
                </a:solidFill>
              </a:rPr>
              <a:t>Echinacey</a:t>
            </a:r>
            <a:r>
              <a:rPr lang="cs-CZ" dirty="0"/>
              <a:t> – před 30 lety výdaje na přípravky z </a:t>
            </a:r>
            <a:r>
              <a:rPr lang="cs-CZ" dirty="0" err="1"/>
              <a:t>echinacey</a:t>
            </a:r>
            <a:r>
              <a:rPr lang="cs-CZ" dirty="0"/>
              <a:t> minimální, v letech 1995-2000 v USA 365milionu dolarů za rok, v západním světě miliarda dolarů … 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/>
              <a:t>Metaanalýza prokázala zkrácení nachlazení o 1,4 dne a významné snížení incidence běžného nachlazení</a:t>
            </a:r>
          </a:p>
          <a:p>
            <a:r>
              <a:rPr lang="cs-CZ" dirty="0"/>
              <a:t>Užívání delší než 8 týdnů může mít </a:t>
            </a:r>
            <a:r>
              <a:rPr lang="cs-CZ" dirty="0" err="1">
                <a:solidFill>
                  <a:schemeClr val="accent1"/>
                </a:solidFill>
              </a:rPr>
              <a:t>hepatotox.účinky</a:t>
            </a:r>
            <a:r>
              <a:rPr lang="cs-CZ" dirty="0"/>
              <a:t> CAVE kombinace s jinými </a:t>
            </a:r>
            <a:r>
              <a:rPr lang="cs-CZ" dirty="0" err="1"/>
              <a:t>hepatotoxickými</a:t>
            </a:r>
            <a:r>
              <a:rPr lang="cs-CZ" dirty="0"/>
              <a:t> léky ( steroidy, </a:t>
            </a:r>
            <a:r>
              <a:rPr lang="cs-CZ" dirty="0" err="1"/>
              <a:t>amiodaron</a:t>
            </a:r>
            <a:r>
              <a:rPr lang="cs-CZ" dirty="0"/>
              <a:t>, MTX, antimykotika systémová)</a:t>
            </a:r>
          </a:p>
          <a:p>
            <a:r>
              <a:rPr lang="cs-CZ" dirty="0" err="1">
                <a:solidFill>
                  <a:schemeClr val="accent1"/>
                </a:solidFill>
              </a:rPr>
              <a:t>Nežád.reakce</a:t>
            </a:r>
            <a:r>
              <a:rPr lang="cs-CZ" dirty="0"/>
              <a:t> – kopřivka, zkřížená </a:t>
            </a:r>
            <a:r>
              <a:rPr lang="cs-CZ" dirty="0" err="1"/>
              <a:t>alerg.reakce</a:t>
            </a:r>
            <a:r>
              <a:rPr lang="cs-CZ" dirty="0"/>
              <a:t> na rostliny čeledi </a:t>
            </a:r>
            <a:r>
              <a:rPr lang="cs-CZ" dirty="0" err="1"/>
              <a:t>Asteraceae</a:t>
            </a:r>
            <a:r>
              <a:rPr lang="cs-CZ" dirty="0"/>
              <a:t> – Hvězdnicovité ( pampeliška, slunečnice, heřmánek, ambrozie ..)</a:t>
            </a:r>
          </a:p>
          <a:p>
            <a:r>
              <a:rPr lang="cs-CZ" dirty="0">
                <a:solidFill>
                  <a:srgbClr val="FFFF00"/>
                </a:solidFill>
              </a:rPr>
              <a:t>Problém</a:t>
            </a:r>
            <a:r>
              <a:rPr lang="cs-CZ" dirty="0"/>
              <a:t> zůstává </a:t>
            </a:r>
            <a:r>
              <a:rPr lang="cs-CZ" dirty="0">
                <a:solidFill>
                  <a:srgbClr val="FFFF00"/>
                </a:solidFill>
              </a:rPr>
              <a:t>standardizace</a:t>
            </a:r>
            <a:r>
              <a:rPr lang="cs-CZ" dirty="0"/>
              <a:t> extraktů .. </a:t>
            </a:r>
          </a:p>
        </p:txBody>
      </p:sp>
      <p:pic>
        <p:nvPicPr>
          <p:cNvPr id="2050" name="Picture 2" descr="Echinacea – tinktura z bylin - Bylinné tinktury | Serafin byliny">
            <a:extLst>
              <a:ext uri="{FF2B5EF4-FFF2-40B4-BE49-F238E27FC236}">
                <a16:creationId xmlns:a16="http://schemas.microsoft.com/office/drawing/2014/main" id="{C615F9D2-521C-EC9C-8050-3CB951777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6096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107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5E47A-7A5F-6F93-9666-840CB036E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933266" cy="810827"/>
          </a:xfrm>
        </p:spPr>
        <p:txBody>
          <a:bodyPr/>
          <a:lstStyle/>
          <a:p>
            <a:r>
              <a:rPr lang="cs-CZ" dirty="0" err="1"/>
              <a:t>Fytofarmaka</a:t>
            </a:r>
            <a:r>
              <a:rPr lang="cs-CZ" dirty="0"/>
              <a:t>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2747A1-6F5F-C6E6-4C7C-46DEB2D25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18" y="1627928"/>
            <a:ext cx="9407699" cy="4391131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Muškát léčivý</a:t>
            </a:r>
            <a:r>
              <a:rPr lang="cs-CZ" dirty="0"/>
              <a:t> – </a:t>
            </a:r>
            <a:r>
              <a:rPr lang="cs-CZ" dirty="0" err="1">
                <a:solidFill>
                  <a:schemeClr val="accent4"/>
                </a:solidFill>
              </a:rPr>
              <a:t>Kaloba</a:t>
            </a:r>
            <a:r>
              <a:rPr lang="cs-CZ" dirty="0"/>
              <a:t> – (obsahuje fenolické </a:t>
            </a:r>
            <a:r>
              <a:rPr lang="cs-CZ" dirty="0" err="1"/>
              <a:t>látky,taniny</a:t>
            </a:r>
            <a:r>
              <a:rPr lang="cs-CZ" dirty="0"/>
              <a:t> a </a:t>
            </a:r>
            <a:r>
              <a:rPr lang="cs-CZ" dirty="0" err="1"/>
              <a:t>flavonoidy</a:t>
            </a:r>
            <a:r>
              <a:rPr lang="cs-CZ" dirty="0"/>
              <a:t>) –</a:t>
            </a:r>
            <a:r>
              <a:rPr lang="cs-CZ" dirty="0" err="1"/>
              <a:t>antibakt</a:t>
            </a:r>
            <a:r>
              <a:rPr lang="cs-CZ" dirty="0"/>
              <a:t>, </a:t>
            </a:r>
            <a:r>
              <a:rPr lang="cs-CZ" dirty="0" err="1"/>
              <a:t>antimykot</a:t>
            </a:r>
            <a:r>
              <a:rPr lang="cs-CZ" dirty="0"/>
              <a:t>, </a:t>
            </a:r>
            <a:r>
              <a:rPr lang="cs-CZ" dirty="0">
                <a:solidFill>
                  <a:srgbClr val="FFFF00"/>
                </a:solidFill>
              </a:rPr>
              <a:t>antivir a </a:t>
            </a:r>
            <a:r>
              <a:rPr lang="cs-CZ" dirty="0" err="1">
                <a:solidFill>
                  <a:srgbClr val="FFFF00"/>
                </a:solidFill>
              </a:rPr>
              <a:t>imunostimulační</a:t>
            </a:r>
            <a:r>
              <a:rPr lang="cs-CZ" dirty="0">
                <a:solidFill>
                  <a:srgbClr val="FFFF00"/>
                </a:solidFill>
              </a:rPr>
              <a:t> účinek</a:t>
            </a:r>
            <a:r>
              <a:rPr lang="cs-CZ" dirty="0"/>
              <a:t>-léčba </a:t>
            </a:r>
            <a:r>
              <a:rPr lang="cs-CZ" dirty="0" err="1"/>
              <a:t>ak.infekci</a:t>
            </a:r>
            <a:r>
              <a:rPr lang="cs-CZ" dirty="0"/>
              <a:t> HCD a DCD</a:t>
            </a:r>
          </a:p>
          <a:p>
            <a:r>
              <a:rPr lang="cs-CZ" dirty="0">
                <a:solidFill>
                  <a:schemeClr val="accent1"/>
                </a:solidFill>
              </a:rPr>
              <a:t>Lichořeřišnice větší</a:t>
            </a:r>
            <a:r>
              <a:rPr lang="cs-CZ" dirty="0"/>
              <a:t> – nazývaná </a:t>
            </a:r>
            <a:r>
              <a:rPr lang="cs-CZ" dirty="0">
                <a:solidFill>
                  <a:srgbClr val="FFFF00"/>
                </a:solidFill>
              </a:rPr>
              <a:t>rostlinným antibiotikem</a:t>
            </a:r>
            <a:r>
              <a:rPr lang="cs-CZ" dirty="0"/>
              <a:t> – květy, listy, semena – silice, draslík, vitamin C, železo, olej, bílkoviny a </a:t>
            </a:r>
            <a:r>
              <a:rPr lang="cs-CZ" dirty="0" err="1"/>
              <a:t>glykotropeolin</a:t>
            </a:r>
            <a:r>
              <a:rPr lang="cs-CZ" dirty="0"/>
              <a:t> – léčba </a:t>
            </a:r>
            <a:r>
              <a:rPr lang="cs-CZ" dirty="0" err="1"/>
              <a:t>inf.DC</a:t>
            </a:r>
            <a:r>
              <a:rPr lang="cs-CZ" dirty="0"/>
              <a:t> a močových cest, léčba vedl. dutin nosních hl. v prvních fází infektu</a:t>
            </a:r>
          </a:p>
          <a:p>
            <a:r>
              <a:rPr lang="cs-CZ" dirty="0">
                <a:solidFill>
                  <a:schemeClr val="accent1"/>
                </a:solidFill>
              </a:rPr>
              <a:t>Křen selský</a:t>
            </a:r>
            <a:r>
              <a:rPr lang="cs-CZ" dirty="0"/>
              <a:t> -  nazývána </a:t>
            </a:r>
            <a:r>
              <a:rPr lang="cs-CZ" dirty="0">
                <a:solidFill>
                  <a:srgbClr val="FFFF00"/>
                </a:solidFill>
              </a:rPr>
              <a:t>český ženšen</a:t>
            </a:r>
            <a:r>
              <a:rPr lang="cs-CZ" dirty="0"/>
              <a:t> – silice, zdroj vitaminu C,A, karotenů, minerálů – železa, hořčíku, draslíku, vápníku, fosforu, </a:t>
            </a:r>
            <a:r>
              <a:rPr lang="cs-CZ" dirty="0" err="1"/>
              <a:t>organ.kyselin</a:t>
            </a:r>
            <a:r>
              <a:rPr lang="cs-CZ" dirty="0"/>
              <a:t> a </a:t>
            </a:r>
            <a:r>
              <a:rPr lang="cs-CZ" dirty="0" err="1"/>
              <a:t>fytonoidů</a:t>
            </a:r>
            <a:r>
              <a:rPr lang="cs-CZ" dirty="0"/>
              <a:t>. </a:t>
            </a:r>
            <a:r>
              <a:rPr lang="cs-CZ" dirty="0">
                <a:solidFill>
                  <a:srgbClr val="FFFF00"/>
                </a:solidFill>
              </a:rPr>
              <a:t>Obsah vitamínu C je v kořenu křenu 2x větší než v citronech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antibakt</a:t>
            </a:r>
            <a:r>
              <a:rPr lang="cs-CZ" dirty="0"/>
              <a:t>. a </a:t>
            </a:r>
            <a:r>
              <a:rPr lang="cs-CZ" dirty="0" err="1"/>
              <a:t>mukolyt</a:t>
            </a:r>
            <a:r>
              <a:rPr lang="cs-CZ" dirty="0"/>
              <a:t>. Vlastnosti, léčba zánětů DC, diuretikum a podpora trávení, čerstvý křen nebo bylinný extrakt jako součást kompozitních přípravků –</a:t>
            </a:r>
            <a:r>
              <a:rPr lang="cs-CZ" dirty="0" err="1"/>
              <a:t>Sinulan</a:t>
            </a:r>
            <a:r>
              <a:rPr lang="cs-CZ" dirty="0"/>
              <a:t>, </a:t>
            </a:r>
            <a:r>
              <a:rPr lang="cs-CZ" dirty="0" err="1"/>
              <a:t>Vironal</a:t>
            </a:r>
            <a:r>
              <a:rPr lang="cs-CZ" dirty="0"/>
              <a:t> nebo japonský křen Wasabi v prášku</a:t>
            </a:r>
          </a:p>
          <a:p>
            <a:r>
              <a:rPr lang="cs-CZ" dirty="0" err="1">
                <a:solidFill>
                  <a:schemeClr val="accent1"/>
                </a:solidFill>
              </a:rPr>
              <a:t>Břeťan</a:t>
            </a:r>
            <a:r>
              <a:rPr lang="cs-CZ" dirty="0">
                <a:solidFill>
                  <a:schemeClr val="accent1"/>
                </a:solidFill>
              </a:rPr>
              <a:t>  popínavý</a:t>
            </a:r>
            <a:r>
              <a:rPr lang="cs-CZ" dirty="0"/>
              <a:t> – </a:t>
            </a:r>
            <a:r>
              <a:rPr lang="cs-CZ" dirty="0" err="1"/>
              <a:t>úč.látky</a:t>
            </a:r>
            <a:r>
              <a:rPr lang="cs-CZ" dirty="0"/>
              <a:t> jsou v listech a květech – x plod pro člověka silně jedovatý, </a:t>
            </a:r>
            <a:r>
              <a:rPr lang="cs-CZ" dirty="0" err="1"/>
              <a:t>úč.látky</a:t>
            </a:r>
            <a:r>
              <a:rPr lang="cs-CZ" dirty="0"/>
              <a:t> = saponiny, </a:t>
            </a:r>
            <a:r>
              <a:rPr lang="cs-CZ" dirty="0" err="1"/>
              <a:t>gĺykosid</a:t>
            </a:r>
            <a:r>
              <a:rPr lang="cs-CZ" dirty="0"/>
              <a:t> </a:t>
            </a:r>
            <a:r>
              <a:rPr lang="cs-CZ" dirty="0" err="1"/>
              <a:t>hederin</a:t>
            </a:r>
            <a:r>
              <a:rPr lang="cs-CZ" dirty="0"/>
              <a:t>, alkaloid emetin, </a:t>
            </a:r>
            <a:r>
              <a:rPr lang="cs-CZ" dirty="0" err="1"/>
              <a:t>flavonoidy</a:t>
            </a:r>
            <a:r>
              <a:rPr lang="cs-CZ" dirty="0"/>
              <a:t>, betakaroten, třísloviny, </a:t>
            </a:r>
            <a:r>
              <a:rPr lang="cs-CZ" dirty="0" err="1"/>
              <a:t>kys.chlorogenová,hederiková,mravenčí</a:t>
            </a:r>
            <a:r>
              <a:rPr lang="cs-CZ" dirty="0"/>
              <a:t>, kávoví a jablečná, </a:t>
            </a:r>
            <a:r>
              <a:rPr lang="cs-CZ" dirty="0" err="1"/>
              <a:t>tuk,pektin,rutin,skopolin</a:t>
            </a:r>
            <a:r>
              <a:rPr lang="cs-CZ" dirty="0"/>
              <a:t>, cholesterin, tokoferol a jod – </a:t>
            </a:r>
            <a:r>
              <a:rPr lang="cs-CZ" dirty="0" err="1"/>
              <a:t>úč.</a:t>
            </a:r>
            <a:r>
              <a:rPr lang="cs-CZ" dirty="0" err="1">
                <a:solidFill>
                  <a:srgbClr val="FFFF00"/>
                </a:solidFill>
              </a:rPr>
              <a:t>mukolytické</a:t>
            </a:r>
            <a:r>
              <a:rPr lang="cs-CZ" dirty="0"/>
              <a:t>, podpora expektorace, výluh – podpora hojení a léčba </a:t>
            </a:r>
            <a:r>
              <a:rPr lang="cs-CZ" dirty="0" err="1"/>
              <a:t>hemorroidů</a:t>
            </a:r>
            <a:r>
              <a:rPr lang="cs-CZ" dirty="0"/>
              <a:t> – sirup </a:t>
            </a:r>
            <a:r>
              <a:rPr lang="cs-CZ" dirty="0" err="1">
                <a:solidFill>
                  <a:schemeClr val="accent1"/>
                </a:solidFill>
              </a:rPr>
              <a:t>Hedelix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Bronchipret</a:t>
            </a:r>
            <a:r>
              <a:rPr lang="cs-CZ" dirty="0"/>
              <a:t>, tinktura a gel</a:t>
            </a:r>
          </a:p>
          <a:p>
            <a:endParaRPr lang="cs-CZ" dirty="0"/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Rostlinný lék Kaloba při onemocnění dýchacích cest | Kaloba">
            <a:extLst>
              <a:ext uri="{FF2B5EF4-FFF2-40B4-BE49-F238E27FC236}">
                <a16:creationId xmlns:a16="http://schemas.microsoft.com/office/drawing/2014/main" id="{A886BEE0-DA42-4DDC-EF03-64F9C83D1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421" y="348864"/>
            <a:ext cx="1558703" cy="1565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ichořeřišnice větší - tinktura z byliny - Mgr. Jarmila Podhorná Naděje">
            <a:extLst>
              <a:ext uri="{FF2B5EF4-FFF2-40B4-BE49-F238E27FC236}">
                <a16:creationId xmlns:a16="http://schemas.microsoft.com/office/drawing/2014/main" id="{8BD5D0B9-23CB-C8C3-5522-062F08A60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775" y="2281239"/>
            <a:ext cx="1276348" cy="140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řen selský a jeho léčivé účinky, využití a pěstování - Bylinkovo.cz">
            <a:extLst>
              <a:ext uri="{FF2B5EF4-FFF2-40B4-BE49-F238E27FC236}">
                <a16:creationId xmlns:a16="http://schemas.microsoft.com/office/drawing/2014/main" id="{DAA4A31C-6210-7E88-C789-2C541AF5E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382" y="3951092"/>
            <a:ext cx="1856779" cy="123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edelix sirup por.sol.1x100ml/2g (KWM) - internetová lékárna  LékárnaKuklík.cz">
            <a:extLst>
              <a:ext uri="{FF2B5EF4-FFF2-40B4-BE49-F238E27FC236}">
                <a16:creationId xmlns:a16="http://schemas.microsoft.com/office/drawing/2014/main" id="{AB7CB8A6-B823-5410-4AC5-04B5BBA64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988" y="5319276"/>
            <a:ext cx="1399566" cy="139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270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4F7F9-79FC-75EF-778F-35EB591A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6439"/>
          </a:xfrm>
        </p:spPr>
        <p:txBody>
          <a:bodyPr/>
          <a:lstStyle/>
          <a:p>
            <a:r>
              <a:rPr lang="cs-CZ" dirty="0" err="1"/>
              <a:t>Fytofarmaka</a:t>
            </a:r>
            <a:r>
              <a:rPr lang="cs-CZ" dirty="0"/>
              <a:t>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B26B4E-914B-2DF0-2E62-666ECF584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3491"/>
            <a:ext cx="8596668" cy="4407871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Máta peprná</a:t>
            </a:r>
            <a:r>
              <a:rPr lang="cs-CZ" dirty="0"/>
              <a:t> – Římané z ní vyráběli první zubní pastu , úč-látky jsou v listech a nati –hl. látkou je mentol, dále třísloviny, hořčiny, </a:t>
            </a:r>
            <a:r>
              <a:rPr lang="cs-CZ" dirty="0" err="1"/>
              <a:t>flavonoidy</a:t>
            </a:r>
            <a:r>
              <a:rPr lang="cs-CZ" dirty="0"/>
              <a:t>, </a:t>
            </a:r>
            <a:r>
              <a:rPr lang="cs-CZ" dirty="0" err="1"/>
              <a:t>kys.octová</a:t>
            </a:r>
            <a:r>
              <a:rPr lang="cs-CZ" dirty="0"/>
              <a:t> a dalších asi 40 látek – čaje, kloktadla a masti – léčba zánětů HDC a bronchitid, stabilizace zažívání, lokálně má znecitlivující účinek, </a:t>
            </a:r>
            <a:r>
              <a:rPr lang="cs-CZ" dirty="0">
                <a:solidFill>
                  <a:srgbClr val="FFFF00"/>
                </a:solidFill>
              </a:rPr>
              <a:t>CAVE u dětí do 2 let – může působit pro možné spazmy DC </a:t>
            </a:r>
            <a:r>
              <a:rPr lang="cs-CZ" dirty="0"/>
              <a:t>– čerstvá, čaj nebo </a:t>
            </a:r>
            <a:r>
              <a:rPr lang="cs-CZ" dirty="0" err="1"/>
              <a:t>esenc.oleje</a:t>
            </a: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Lékořice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lysá</a:t>
            </a:r>
            <a:r>
              <a:rPr lang="cs-CZ" dirty="0"/>
              <a:t> – silný </a:t>
            </a:r>
            <a:r>
              <a:rPr lang="cs-CZ" dirty="0" err="1"/>
              <a:t>kořens</a:t>
            </a:r>
            <a:r>
              <a:rPr lang="cs-CZ" dirty="0"/>
              <a:t> obsahem </a:t>
            </a:r>
            <a:r>
              <a:rPr lang="cs-CZ" dirty="0" err="1"/>
              <a:t>úč.látek</a:t>
            </a:r>
            <a:r>
              <a:rPr lang="cs-CZ" dirty="0"/>
              <a:t> – sladká chuť ( 50x sladší než cukr. Řepa – přezdívka sladké dřevo – nasekáním + vyvařením vzniká černá hmota = </a:t>
            </a:r>
            <a:r>
              <a:rPr lang="cs-CZ" dirty="0">
                <a:solidFill>
                  <a:schemeClr val="accent1"/>
                </a:solidFill>
              </a:rPr>
              <a:t>pendrek</a:t>
            </a:r>
            <a:r>
              <a:rPr lang="cs-CZ" dirty="0"/>
              <a:t> – </a:t>
            </a:r>
            <a:r>
              <a:rPr lang="cs-CZ" dirty="0" err="1"/>
              <a:t>úč.látky</a:t>
            </a:r>
            <a:r>
              <a:rPr lang="cs-CZ" dirty="0"/>
              <a:t> = kumariny, </a:t>
            </a:r>
            <a:r>
              <a:rPr lang="cs-CZ" dirty="0" err="1"/>
              <a:t>fytoestrogeny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saponiny ( zvyšují hladinu interferonu)</a:t>
            </a:r>
            <a:r>
              <a:rPr lang="cs-CZ" dirty="0"/>
              <a:t> a antioxidanty – úč. antivir., </a:t>
            </a:r>
            <a:r>
              <a:rPr lang="cs-CZ" dirty="0" err="1"/>
              <a:t>antibakter</a:t>
            </a:r>
            <a:r>
              <a:rPr lang="cs-CZ" dirty="0"/>
              <a:t> a </a:t>
            </a:r>
            <a:r>
              <a:rPr lang="cs-CZ" dirty="0" err="1"/>
              <a:t>protizánětl</a:t>
            </a:r>
            <a:r>
              <a:rPr lang="cs-CZ" dirty="0"/>
              <a:t>. – chřipky, zahlenění – čaj, extrakt, tinktura</a:t>
            </a:r>
          </a:p>
          <a:p>
            <a:r>
              <a:rPr lang="cs-CZ" dirty="0">
                <a:solidFill>
                  <a:schemeClr val="accent1"/>
                </a:solidFill>
              </a:rPr>
              <a:t>Další </a:t>
            </a:r>
            <a:r>
              <a:rPr lang="cs-CZ" dirty="0" err="1">
                <a:solidFill>
                  <a:schemeClr val="accent1"/>
                </a:solidFill>
              </a:rPr>
              <a:t>fytofarmaka</a:t>
            </a:r>
            <a:r>
              <a:rPr lang="cs-CZ" dirty="0">
                <a:solidFill>
                  <a:schemeClr val="accent1"/>
                </a:solidFill>
              </a:rPr>
              <a:t>: </a:t>
            </a:r>
            <a:r>
              <a:rPr lang="cs-CZ" dirty="0">
                <a:solidFill>
                  <a:schemeClr val="tx1"/>
                </a:solidFill>
              </a:rPr>
              <a:t>Divizna velkokvětá ,Bez černý, Sporýš lékařský, Hořec žlutý, Prvosenka jarní, Rozmarýn lékařský, Blahovičník kulatoplodý (eukalyptus), Lípa srdčitá, Proskurník lékařský ( lidově ibišek), Tymián obecný =mateřídouška, </a:t>
            </a:r>
            <a:r>
              <a:rPr lang="cs-CZ" dirty="0" err="1">
                <a:solidFill>
                  <a:schemeClr val="tx1"/>
                </a:solidFill>
              </a:rPr>
              <a:t>Právenka</a:t>
            </a:r>
            <a:r>
              <a:rPr lang="cs-CZ" dirty="0">
                <a:solidFill>
                  <a:schemeClr val="tx1"/>
                </a:solidFill>
              </a:rPr>
              <a:t> latnatá, Šalvěj lékařská , Sléz lesní, Jitrocel kopinatý</a:t>
            </a:r>
          </a:p>
          <a:p>
            <a:endParaRPr lang="cs-CZ" dirty="0"/>
          </a:p>
        </p:txBody>
      </p:sp>
      <p:pic>
        <p:nvPicPr>
          <p:cNvPr id="3074" name="Picture 2" descr="LÉKOŘICE PENDREK 100g - Zdravé plody">
            <a:extLst>
              <a:ext uri="{FF2B5EF4-FFF2-40B4-BE49-F238E27FC236}">
                <a16:creationId xmlns:a16="http://schemas.microsoft.com/office/drawing/2014/main" id="{75449071-A6EF-B863-37AF-7D2BC75C0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3036811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ylinky: Máta peprná v kuchyni">
            <a:extLst>
              <a:ext uri="{FF2B5EF4-FFF2-40B4-BE49-F238E27FC236}">
                <a16:creationId xmlns:a16="http://schemas.microsoft.com/office/drawing/2014/main" id="{976D4F79-291F-4F00-B00C-6F4D64BC2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758739"/>
            <a:ext cx="2224088" cy="148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40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2D39C-9029-57D6-F79B-55875EA7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 imunitním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B3593-617F-60BB-E56F-2218394FA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3201524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I. Imunodeficience</a:t>
            </a:r>
            <a:r>
              <a:rPr lang="cs-CZ" dirty="0"/>
              <a:t>  - nedostatečná obranyschopnost vůči infekcím </a:t>
            </a:r>
          </a:p>
          <a:p>
            <a:pPr marL="0" indent="0">
              <a:buNone/>
            </a:pPr>
            <a:r>
              <a:rPr lang="cs-CZ" dirty="0"/>
              <a:t>        (</a:t>
            </a:r>
            <a:r>
              <a:rPr lang="cs-CZ" dirty="0">
                <a:solidFill>
                  <a:srgbClr val="FFFF00"/>
                </a:solidFill>
              </a:rPr>
              <a:t>primární</a:t>
            </a:r>
            <a:r>
              <a:rPr lang="cs-CZ" dirty="0"/>
              <a:t> = geneticky podmíněné  x </a:t>
            </a:r>
            <a:r>
              <a:rPr lang="cs-CZ" dirty="0">
                <a:solidFill>
                  <a:srgbClr val="FFFF00"/>
                </a:solidFill>
              </a:rPr>
              <a:t>sekundární</a:t>
            </a:r>
            <a:r>
              <a:rPr lang="cs-CZ" dirty="0"/>
              <a:t> - získané)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II. Alergie </a:t>
            </a:r>
            <a:r>
              <a:rPr lang="cs-CZ" dirty="0"/>
              <a:t>– přecitlivělost na některé antigeny zevního prostředí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III. Autoimunita</a:t>
            </a:r>
            <a:r>
              <a:rPr lang="cs-CZ" dirty="0"/>
              <a:t> – selhává regulace procesu rozpoznávání vlastních antigenů a dochází k poškozování orgánů či tkání</a:t>
            </a:r>
          </a:p>
          <a:p>
            <a:pPr marL="0" indent="0">
              <a:buNone/>
            </a:pPr>
            <a:r>
              <a:rPr lang="cs-CZ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123015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D408C-C4DF-246C-10F4-58139716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Imunomodulátory</a:t>
            </a:r>
            <a:r>
              <a:rPr lang="cs-CZ" dirty="0"/>
              <a:t> živočišného původu I.</a:t>
            </a:r>
            <a:br>
              <a:rPr lang="cs-CZ" dirty="0"/>
            </a:br>
            <a:r>
              <a:rPr lang="cs-CZ" dirty="0"/>
              <a:t>( bovinní kolostrum)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66194-8CAC-076D-0277-ED3B8B279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Bovinní kolostrum </a:t>
            </a:r>
            <a:r>
              <a:rPr lang="cs-CZ" dirty="0"/>
              <a:t>– z mléka, které krávy produkují 2-5 dnů po porodu</a:t>
            </a:r>
          </a:p>
          <a:p>
            <a:r>
              <a:rPr lang="cs-CZ" dirty="0"/>
              <a:t>Obsahuje imunoglobuliny, mateřské lymfocyty, cytokiny a další faktory – enzymy typu lysozymu, </a:t>
            </a:r>
            <a:r>
              <a:rPr lang="cs-CZ" dirty="0" err="1"/>
              <a:t>laktoferin</a:t>
            </a:r>
            <a:r>
              <a:rPr lang="cs-CZ" dirty="0"/>
              <a:t>, </a:t>
            </a:r>
            <a:r>
              <a:rPr lang="cs-CZ" dirty="0" err="1"/>
              <a:t>laktoperoxidáza</a:t>
            </a:r>
            <a:r>
              <a:rPr lang="cs-CZ" dirty="0"/>
              <a:t>, složky komplementu, </a:t>
            </a:r>
            <a:r>
              <a:rPr lang="cs-CZ" dirty="0">
                <a:solidFill>
                  <a:schemeClr val="accent1"/>
                </a:solidFill>
              </a:rPr>
              <a:t>transfer faktory</a:t>
            </a:r>
            <a:r>
              <a:rPr lang="cs-CZ" dirty="0"/>
              <a:t>- celé anebo destruované leukocyty, růstové faktory  </a:t>
            </a:r>
          </a:p>
          <a:p>
            <a:r>
              <a:rPr lang="cs-CZ" dirty="0"/>
              <a:t>Polyvalentní koncentrát získaný od stovek krav – takže </a:t>
            </a:r>
            <a:r>
              <a:rPr lang="cs-CZ" dirty="0">
                <a:solidFill>
                  <a:srgbClr val="FFFF00"/>
                </a:solidFill>
              </a:rPr>
              <a:t>nemá konstantní složení</a:t>
            </a:r>
          </a:p>
          <a:p>
            <a:r>
              <a:rPr lang="cs-CZ" dirty="0"/>
              <a:t>Pokud se neuplatňují přímo v imunitním systému člověka, pak je můžeme považovat za vhodné polotovary pro výrobu vlastních účinných makromolekul</a:t>
            </a:r>
          </a:p>
          <a:p>
            <a:r>
              <a:rPr lang="cs-CZ" dirty="0"/>
              <a:t>Opatrnost je nutná u pacientů s přecitlivělostí na bílkovinu krav mléka </a:t>
            </a:r>
          </a:p>
          <a:p>
            <a:r>
              <a:rPr lang="cs-CZ" dirty="0"/>
              <a:t>Event. </a:t>
            </a:r>
            <a:r>
              <a:rPr lang="cs-CZ" dirty="0">
                <a:solidFill>
                  <a:schemeClr val="accent1"/>
                </a:solidFill>
              </a:rPr>
              <a:t>kozí</a:t>
            </a:r>
            <a:r>
              <a:rPr lang="cs-CZ" dirty="0"/>
              <a:t> kolostrum</a:t>
            </a:r>
          </a:p>
        </p:txBody>
      </p:sp>
      <p:pic>
        <p:nvPicPr>
          <p:cNvPr id="2050" name="Picture 2" descr="Edenpharma Kolostrum cps.30 | EUC Lékárna">
            <a:extLst>
              <a:ext uri="{FF2B5EF4-FFF2-40B4-BE49-F238E27FC236}">
                <a16:creationId xmlns:a16="http://schemas.microsoft.com/office/drawing/2014/main" id="{48AAA948-01A7-D590-A232-C1682166B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63" y="6096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ozí Kolostrum 60 kapslí - Barnys">
            <a:extLst>
              <a:ext uri="{FF2B5EF4-FFF2-40B4-BE49-F238E27FC236}">
                <a16:creationId xmlns:a16="http://schemas.microsoft.com/office/drawing/2014/main" id="{037365D0-5F3D-330F-D443-B0B6B9E7A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62" y="377666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3886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72FF9-CDFB-13F7-8578-4E203212B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Imunomodulátory</a:t>
            </a:r>
            <a:r>
              <a:rPr lang="cs-CZ" dirty="0"/>
              <a:t> živočišného původu II.</a:t>
            </a:r>
            <a:br>
              <a:rPr lang="cs-CZ" dirty="0"/>
            </a:br>
            <a:r>
              <a:rPr lang="cs-CZ" dirty="0"/>
              <a:t>( propolis)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77F44-153C-E969-3B18-105D4D343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Propolis</a:t>
            </a:r>
            <a:r>
              <a:rPr lang="cs-CZ" dirty="0"/>
              <a:t> = včelí tmel</a:t>
            </a:r>
          </a:p>
          <a:p>
            <a:r>
              <a:rPr lang="cs-CZ" dirty="0"/>
              <a:t>= nepostradatelná tmelící a dezinfekční látka v úlech</a:t>
            </a:r>
          </a:p>
          <a:p>
            <a:r>
              <a:rPr lang="cs-CZ" dirty="0"/>
              <a:t>Získává se včelím sběrem z květů stromů a rostlin – po částečném natrávení, přidání včelího vosku a dalších </a:t>
            </a:r>
            <a:r>
              <a:rPr lang="cs-CZ" dirty="0" err="1"/>
              <a:t>přidatných</a:t>
            </a:r>
            <a:r>
              <a:rPr lang="cs-CZ" dirty="0"/>
              <a:t> látek (</a:t>
            </a:r>
            <a:r>
              <a:rPr lang="cs-CZ" dirty="0" err="1"/>
              <a:t>falovnoidy</a:t>
            </a:r>
            <a:r>
              <a:rPr lang="cs-CZ" dirty="0"/>
              <a:t>, terpeny, </a:t>
            </a:r>
            <a:r>
              <a:rPr lang="cs-CZ" dirty="0" err="1"/>
              <a:t>kys.kávová</a:t>
            </a:r>
            <a:r>
              <a:rPr lang="cs-CZ" dirty="0"/>
              <a:t>, </a:t>
            </a:r>
            <a:r>
              <a:rPr lang="cs-CZ" dirty="0" err="1"/>
              <a:t>kyskumarová</a:t>
            </a:r>
            <a:r>
              <a:rPr lang="cs-CZ" dirty="0"/>
              <a:t> a jejich estery)</a:t>
            </a:r>
          </a:p>
          <a:p>
            <a:r>
              <a:rPr lang="cs-CZ" dirty="0"/>
              <a:t>Účinky: </a:t>
            </a:r>
            <a:r>
              <a:rPr lang="cs-CZ" dirty="0">
                <a:solidFill>
                  <a:schemeClr val="accent1"/>
                </a:solidFill>
              </a:rPr>
              <a:t>antimikrobiální, protivirové, protinádorové</a:t>
            </a:r>
          </a:p>
          <a:p>
            <a:r>
              <a:rPr lang="cs-CZ" dirty="0"/>
              <a:t>Je </a:t>
            </a:r>
            <a:r>
              <a:rPr lang="cs-CZ" dirty="0">
                <a:solidFill>
                  <a:srgbClr val="FFFF00"/>
                </a:solidFill>
              </a:rPr>
              <a:t>obtížné zajistit konstantní složení jednotlivých přípravků</a:t>
            </a:r>
            <a:r>
              <a:rPr lang="cs-CZ" dirty="0"/>
              <a:t> – může se lišit dle toho, v jaké oblasti a z jakých rostlin je med sbírán, jak byl propolis zpracováván atd .. </a:t>
            </a:r>
          </a:p>
          <a:p>
            <a:r>
              <a:rPr lang="cs-CZ" dirty="0"/>
              <a:t>Pozor na </a:t>
            </a:r>
            <a:r>
              <a:rPr lang="cs-CZ" dirty="0">
                <a:solidFill>
                  <a:srgbClr val="FFFF00"/>
                </a:solidFill>
              </a:rPr>
              <a:t>alergie</a:t>
            </a:r>
          </a:p>
        </p:txBody>
      </p:sp>
      <p:pic>
        <p:nvPicPr>
          <p:cNvPr id="5122" name="Picture 2" descr="Propolis Oral, 30 ml - Medex - VitalAbo Česká republika">
            <a:extLst>
              <a:ext uri="{FF2B5EF4-FFF2-40B4-BE49-F238E27FC236}">
                <a16:creationId xmlns:a16="http://schemas.microsoft.com/office/drawing/2014/main" id="{E8CF6068-A7B0-BC3F-D596-AD49D43CD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241" y="433388"/>
            <a:ext cx="18764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5850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1C457-3205-A867-E37E-F9C5A88A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</a:t>
            </a:r>
            <a:r>
              <a:rPr lang="cs-CZ" dirty="0"/>
              <a:t>a minerály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95082-40E2-36A6-72D6-8478D339B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5682"/>
            <a:ext cx="8596668" cy="488271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Dostatek mikronutrientů je nevyhnutelný pro správnou funkci  a regulaci všech součástí </a:t>
            </a:r>
            <a:r>
              <a:rPr lang="cs-CZ" dirty="0" err="1"/>
              <a:t>im</a:t>
            </a:r>
            <a:r>
              <a:rPr lang="cs-CZ" dirty="0"/>
              <a:t>. systému</a:t>
            </a:r>
          </a:p>
          <a:p>
            <a:r>
              <a:rPr lang="cs-CZ" dirty="0">
                <a:solidFill>
                  <a:srgbClr val="FFFF00"/>
                </a:solidFill>
              </a:rPr>
              <a:t>Přímý </a:t>
            </a:r>
            <a:r>
              <a:rPr lang="cs-CZ" dirty="0" err="1">
                <a:solidFill>
                  <a:srgbClr val="FFFF00"/>
                </a:solidFill>
              </a:rPr>
              <a:t>imunomodulační</a:t>
            </a:r>
            <a:r>
              <a:rPr lang="cs-CZ" dirty="0">
                <a:solidFill>
                  <a:srgbClr val="FFFF00"/>
                </a:solidFill>
              </a:rPr>
              <a:t> účinek však nebyl prokázán</a:t>
            </a:r>
          </a:p>
          <a:p>
            <a:r>
              <a:rPr lang="cs-CZ" dirty="0"/>
              <a:t>Důležitý je dostatek vitaminů C,D,A,E, sk. B, </a:t>
            </a:r>
            <a:r>
              <a:rPr lang="cs-CZ" dirty="0" err="1"/>
              <a:t>kys.listová</a:t>
            </a:r>
            <a:r>
              <a:rPr lang="cs-CZ" dirty="0"/>
              <a:t>, minerály včetně železa</a:t>
            </a:r>
          </a:p>
          <a:p>
            <a:r>
              <a:rPr lang="cs-CZ" dirty="0">
                <a:solidFill>
                  <a:schemeClr val="accent1"/>
                </a:solidFill>
              </a:rPr>
              <a:t>VITAMIN C – </a:t>
            </a:r>
            <a:r>
              <a:rPr lang="cs-CZ" dirty="0" err="1">
                <a:solidFill>
                  <a:schemeClr val="accent1"/>
                </a:solidFill>
              </a:rPr>
              <a:t>kys</a:t>
            </a:r>
            <a:r>
              <a:rPr lang="cs-CZ" dirty="0">
                <a:solidFill>
                  <a:schemeClr val="accent1"/>
                </a:solidFill>
              </a:rPr>
              <a:t>. askorbová</a:t>
            </a:r>
            <a:r>
              <a:rPr lang="cs-CZ" dirty="0"/>
              <a:t> – </a:t>
            </a:r>
            <a:r>
              <a:rPr lang="cs-CZ" dirty="0">
                <a:solidFill>
                  <a:srgbClr val="FFFF00"/>
                </a:solidFill>
              </a:rPr>
              <a:t>zajišťuje normální funkci T a B lymfocytů a normální tvorbu </a:t>
            </a:r>
            <a:r>
              <a:rPr lang="cs-CZ" dirty="0" err="1">
                <a:solidFill>
                  <a:srgbClr val="FFFF00"/>
                </a:solidFill>
              </a:rPr>
              <a:t>antimikrob.molekul</a:t>
            </a:r>
            <a:r>
              <a:rPr lang="cs-CZ" dirty="0">
                <a:solidFill>
                  <a:srgbClr val="FFFF00"/>
                </a:solidFill>
              </a:rPr>
              <a:t> během respir. vzplanutí fagocytů</a:t>
            </a:r>
          </a:p>
          <a:p>
            <a:r>
              <a:rPr lang="cs-CZ" dirty="0">
                <a:solidFill>
                  <a:srgbClr val="FFFF00"/>
                </a:solidFill>
              </a:rPr>
              <a:t>Spotřeba vit C se zvyšuje během infekce či zánětu</a:t>
            </a:r>
          </a:p>
          <a:p>
            <a:r>
              <a:rPr lang="cs-CZ" dirty="0"/>
              <a:t>Analýza 30 studií s 11tisíci pacienty neprokázala u běžné populace profylaktický účinek vit C v dávkách vyšších než 200mg na snížení rizika běžného nachlazení x snížení incidence bylo prokázána u osob s intenzivní fyzickou zátěží – sportovci, vojáci atd </a:t>
            </a:r>
          </a:p>
          <a:p>
            <a:r>
              <a:rPr lang="cs-CZ" dirty="0"/>
              <a:t>Pozorovalo se zkrácení akut průběhu onemocnění o 8% u dospělých a o 13% u dětí</a:t>
            </a:r>
          </a:p>
          <a:p>
            <a:r>
              <a:rPr lang="cs-CZ" dirty="0"/>
              <a:t>Při užívání </a:t>
            </a:r>
            <a:r>
              <a:rPr lang="cs-CZ" dirty="0" err="1"/>
              <a:t>megadávek</a:t>
            </a:r>
            <a:r>
              <a:rPr lang="cs-CZ" dirty="0"/>
              <a:t> okolo 1g je relativní absorpce 50%, při dávce 12g klesá na 16% ….. </a:t>
            </a:r>
            <a:r>
              <a:rPr lang="cs-CZ" dirty="0">
                <a:solidFill>
                  <a:schemeClr val="accent1"/>
                </a:solidFill>
              </a:rPr>
              <a:t>Profylaktické</a:t>
            </a:r>
            <a:r>
              <a:rPr lang="cs-CZ" dirty="0"/>
              <a:t> užívání </a:t>
            </a:r>
            <a:r>
              <a:rPr lang="cs-CZ" dirty="0">
                <a:solidFill>
                  <a:schemeClr val="accent1"/>
                </a:solidFill>
              </a:rPr>
              <a:t>vysokých dávek vit C nemá racionální opodstatnění</a:t>
            </a:r>
            <a:r>
              <a:rPr lang="cs-CZ" dirty="0"/>
              <a:t>, ale </a:t>
            </a:r>
            <a:r>
              <a:rPr lang="cs-CZ" dirty="0">
                <a:solidFill>
                  <a:schemeClr val="accent1"/>
                </a:solidFill>
              </a:rPr>
              <a:t>může pomoci u akut probíhajících infekcí DC</a:t>
            </a:r>
            <a:r>
              <a:rPr lang="cs-CZ" dirty="0"/>
              <a:t> ( dětem od 3-6let krátkodobě vit C 100-200mg denně)  </a:t>
            </a:r>
          </a:p>
          <a:p>
            <a:r>
              <a:rPr lang="cs-CZ" dirty="0" err="1">
                <a:solidFill>
                  <a:srgbClr val="FFFF00"/>
                </a:solidFill>
              </a:rPr>
              <a:t>Imunoprotect</a:t>
            </a:r>
            <a:r>
              <a:rPr lang="cs-CZ" dirty="0"/>
              <a:t> = vit C 320 mg+ vit D 1000IU + Zinek 25 mg</a:t>
            </a:r>
          </a:p>
          <a:p>
            <a:endParaRPr lang="cs-CZ" dirty="0"/>
          </a:p>
        </p:txBody>
      </p:sp>
      <p:pic>
        <p:nvPicPr>
          <p:cNvPr id="1026" name="Picture 2" descr="Biomin Imuno Protect 60 tobolek | Pilulka.cz">
            <a:extLst>
              <a:ext uri="{FF2B5EF4-FFF2-40B4-BE49-F238E27FC236}">
                <a16:creationId xmlns:a16="http://schemas.microsoft.com/office/drawing/2014/main" id="{CA67F350-523D-C586-C288-579280A9B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955" y="4086225"/>
            <a:ext cx="1328833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712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00F0C-53A2-9070-B34B-430A51C5C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1525"/>
          </a:xfrm>
        </p:spPr>
        <p:txBody>
          <a:bodyPr/>
          <a:lstStyle/>
          <a:p>
            <a:r>
              <a:rPr lang="cs-CZ" dirty="0"/>
              <a:t>Vitamin 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0B81C-DD69-29DC-711E-A93B9800E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68" y="1849870"/>
            <a:ext cx="9327800" cy="424908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Význam pro spolupráci imunokompetentních buněk</a:t>
            </a:r>
          </a:p>
          <a:p>
            <a:r>
              <a:rPr lang="cs-CZ" dirty="0"/>
              <a:t>Hladina vit D se snižuje v průběhu zimních měsíců ( málo </a:t>
            </a:r>
            <a:r>
              <a:rPr lang="cs-CZ" dirty="0" err="1"/>
              <a:t>slun</a:t>
            </a:r>
            <a:r>
              <a:rPr lang="cs-CZ" dirty="0"/>
              <a:t>. svitu, ale v letních měsících – často pobyt v budovách, sluneční krémy s vysokým  SPF faktorem, nedostatečná konzumace ryb … )</a:t>
            </a:r>
          </a:p>
          <a:p>
            <a:r>
              <a:rPr lang="cs-CZ" dirty="0"/>
              <a:t>Ovlivňuje funkci T regulačních lymf a produkci IL-10, </a:t>
            </a:r>
            <a:r>
              <a:rPr lang="cs-CZ" dirty="0">
                <a:solidFill>
                  <a:srgbClr val="FFFF00"/>
                </a:solidFill>
              </a:rPr>
              <a:t>receptory pro vit D byly objeveny na řadě imunitních buněk od T-lymf po dendrit.bb</a:t>
            </a:r>
          </a:p>
          <a:p>
            <a:r>
              <a:rPr lang="cs-CZ" dirty="0"/>
              <a:t>Podílí se na produkci </a:t>
            </a:r>
            <a:r>
              <a:rPr lang="cs-CZ" dirty="0" err="1"/>
              <a:t>antimikrob</a:t>
            </a:r>
            <a:r>
              <a:rPr lang="cs-CZ" dirty="0"/>
              <a:t>. peptidů zejména </a:t>
            </a:r>
            <a:r>
              <a:rPr lang="cs-CZ" dirty="0" err="1"/>
              <a:t>cathelicidinu</a:t>
            </a:r>
            <a:endParaRPr lang="cs-CZ" dirty="0"/>
          </a:p>
          <a:p>
            <a:r>
              <a:rPr lang="cs-CZ" dirty="0"/>
              <a:t>Nedostatek vit D je spojován s řadou </a:t>
            </a:r>
            <a:r>
              <a:rPr lang="cs-CZ" dirty="0">
                <a:solidFill>
                  <a:srgbClr val="FFFF00"/>
                </a:solidFill>
              </a:rPr>
              <a:t>autoimunitních</a:t>
            </a:r>
            <a:r>
              <a:rPr lang="cs-CZ" dirty="0"/>
              <a:t> chorob (SLE, RA, RS a IDDM)</a:t>
            </a:r>
          </a:p>
          <a:p>
            <a:r>
              <a:rPr lang="cs-CZ" dirty="0">
                <a:solidFill>
                  <a:srgbClr val="FFFF00"/>
                </a:solidFill>
              </a:rPr>
              <a:t>Suplementace vit D3 po dobu 5 let statisticky  významně snížila riziko výskytu </a:t>
            </a:r>
            <a:r>
              <a:rPr lang="cs-CZ" dirty="0" err="1">
                <a:solidFill>
                  <a:srgbClr val="FFFF00"/>
                </a:solidFill>
              </a:rPr>
              <a:t>autoim.onemocnění</a:t>
            </a:r>
            <a:r>
              <a:rPr lang="cs-CZ" dirty="0">
                <a:solidFill>
                  <a:srgbClr val="FFFF00"/>
                </a:solidFill>
              </a:rPr>
              <a:t> o 22%</a:t>
            </a:r>
            <a:r>
              <a:rPr lang="cs-CZ" dirty="0"/>
              <a:t> …</a:t>
            </a:r>
            <a:r>
              <a:rPr lang="cs-CZ" sz="1500" i="1" dirty="0"/>
              <a:t>(Vitamin D and </a:t>
            </a:r>
            <a:r>
              <a:rPr lang="cs-CZ" sz="1500" i="1" dirty="0" err="1"/>
              <a:t>marin</a:t>
            </a:r>
            <a:r>
              <a:rPr lang="cs-CZ" sz="1500" i="1" dirty="0"/>
              <a:t> omega 3 </a:t>
            </a:r>
            <a:r>
              <a:rPr lang="cs-CZ" sz="1500" i="1" dirty="0" err="1"/>
              <a:t>fatty</a:t>
            </a:r>
            <a:r>
              <a:rPr lang="cs-CZ" sz="1500" i="1" dirty="0"/>
              <a:t> acid </a:t>
            </a:r>
            <a:r>
              <a:rPr lang="cs-CZ" sz="1500" i="1" dirty="0" err="1"/>
              <a:t>supplementation</a:t>
            </a:r>
            <a:r>
              <a:rPr lang="cs-CZ" sz="1500" i="1" dirty="0"/>
              <a:t> and incident </a:t>
            </a:r>
            <a:r>
              <a:rPr lang="cs-CZ" sz="1500" i="1" dirty="0" err="1"/>
              <a:t>autoimune</a:t>
            </a:r>
            <a:r>
              <a:rPr lang="cs-CZ" sz="1500" i="1" dirty="0"/>
              <a:t> </a:t>
            </a:r>
            <a:r>
              <a:rPr lang="cs-CZ" sz="1500" i="1" dirty="0" err="1"/>
              <a:t>disease</a:t>
            </a:r>
            <a:r>
              <a:rPr lang="cs-CZ" sz="1500" i="1" dirty="0"/>
              <a:t>: VITAL </a:t>
            </a:r>
            <a:r>
              <a:rPr lang="cs-CZ" sz="1500" i="1" dirty="0" err="1"/>
              <a:t>randomized</a:t>
            </a:r>
            <a:r>
              <a:rPr lang="cs-CZ" sz="1500" i="1" dirty="0"/>
              <a:t> </a:t>
            </a:r>
            <a:r>
              <a:rPr lang="cs-CZ" sz="1500" i="1" dirty="0" err="1"/>
              <a:t>controlled</a:t>
            </a:r>
            <a:r>
              <a:rPr lang="cs-CZ" sz="1500" i="1" dirty="0"/>
              <a:t> trial, BMJ 2022;376:e066452)</a:t>
            </a:r>
          </a:p>
          <a:p>
            <a:r>
              <a:rPr lang="cs-CZ" dirty="0"/>
              <a:t>Doporučujeme suplementaci např. </a:t>
            </a:r>
            <a:r>
              <a:rPr lang="cs-CZ" dirty="0" err="1"/>
              <a:t>Vigantol</a:t>
            </a:r>
            <a:r>
              <a:rPr lang="cs-CZ" dirty="0"/>
              <a:t> 1-2 kapky denně u dětí, 3-6 kapek u dospělých ( snaha o hladinu mezi 75-150nmol/l)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 descr="VIGANTOL 1X10ML Kapky, roztok - Lékárna.cz">
            <a:extLst>
              <a:ext uri="{FF2B5EF4-FFF2-40B4-BE49-F238E27FC236}">
                <a16:creationId xmlns:a16="http://schemas.microsoft.com/office/drawing/2014/main" id="{38AF770B-3F8A-8BDD-3862-D9DEF4FFE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541" y="495300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6723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91025-43CD-217C-6D45-806B22231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072"/>
          </a:xfrm>
        </p:spPr>
        <p:txBody>
          <a:bodyPr/>
          <a:lstStyle/>
          <a:p>
            <a:r>
              <a:rPr lang="cs-CZ" dirty="0"/>
              <a:t>Zinek, Selen a Železo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07DDC-60F1-A7B7-49CC-AA7406E5D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3339"/>
            <a:ext cx="8596668" cy="4505061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accent4"/>
                </a:solidFill>
              </a:rPr>
              <a:t>ZINEK</a:t>
            </a:r>
          </a:p>
          <a:p>
            <a:r>
              <a:rPr lang="cs-CZ" dirty="0"/>
              <a:t>Použití při kožních afekcích (ekzém, akné…) a k aktivaci imunitního systému</a:t>
            </a:r>
          </a:p>
          <a:p>
            <a:r>
              <a:rPr lang="cs-CZ" dirty="0"/>
              <a:t>Popisován je preventivní účinek proti virovým infekcím, </a:t>
            </a:r>
            <a:r>
              <a:rPr lang="cs-CZ" dirty="0" err="1"/>
              <a:t>hl.proti</a:t>
            </a:r>
            <a:r>
              <a:rPr lang="cs-CZ" dirty="0"/>
              <a:t> chřipce a herpetickým infekcím</a:t>
            </a:r>
          </a:p>
          <a:p>
            <a:r>
              <a:rPr lang="cs-CZ" dirty="0"/>
              <a:t>Obvyklá dávka zinku u dospělých a dětí starších 12 let je 10-50mg denně</a:t>
            </a:r>
          </a:p>
          <a:p>
            <a:r>
              <a:rPr lang="cs-CZ" dirty="0">
                <a:solidFill>
                  <a:schemeClr val="accent1"/>
                </a:solidFill>
              </a:rPr>
              <a:t>Vyšší dávky více než 100mg/denně mohou působit naopak imunosupresivně</a:t>
            </a:r>
          </a:p>
          <a:p>
            <a:r>
              <a:rPr lang="cs-CZ" dirty="0">
                <a:solidFill>
                  <a:schemeClr val="accent1"/>
                </a:solidFill>
              </a:rPr>
              <a:t>Nevhodné pro osoby se závažným onemocněním  ledvin</a:t>
            </a:r>
          </a:p>
          <a:p>
            <a:r>
              <a:rPr lang="cs-CZ" dirty="0">
                <a:solidFill>
                  <a:schemeClr val="accent4"/>
                </a:solidFill>
              </a:rPr>
              <a:t>SELEN</a:t>
            </a:r>
          </a:p>
          <a:p>
            <a:r>
              <a:rPr lang="cs-CZ" dirty="0">
                <a:solidFill>
                  <a:schemeClr val="tx1"/>
                </a:solidFill>
              </a:rPr>
              <a:t>Stopový prvek, do organismu se dostává z rostlin, je důležitým antioxidantem</a:t>
            </a:r>
          </a:p>
          <a:p>
            <a:r>
              <a:rPr lang="cs-CZ" dirty="0">
                <a:solidFill>
                  <a:schemeClr val="tx1"/>
                </a:solidFill>
              </a:rPr>
              <a:t>Je součástí </a:t>
            </a:r>
            <a:r>
              <a:rPr lang="cs-CZ" dirty="0" err="1">
                <a:solidFill>
                  <a:schemeClr val="tx1"/>
                </a:solidFill>
              </a:rPr>
              <a:t>gluthation</a:t>
            </a:r>
            <a:r>
              <a:rPr lang="cs-CZ" dirty="0">
                <a:solidFill>
                  <a:schemeClr val="tx1"/>
                </a:solidFill>
              </a:rPr>
              <a:t> peroxidázy=</a:t>
            </a:r>
            <a:r>
              <a:rPr lang="cs-CZ" dirty="0" err="1">
                <a:solidFill>
                  <a:schemeClr val="tx1"/>
                </a:solidFill>
              </a:rPr>
              <a:t>klíč.enzym</a:t>
            </a:r>
            <a:r>
              <a:rPr lang="cs-CZ" dirty="0">
                <a:solidFill>
                  <a:schemeClr val="tx1"/>
                </a:solidFill>
              </a:rPr>
              <a:t> v obraně proti poškození </a:t>
            </a:r>
            <a:r>
              <a:rPr lang="cs-CZ" dirty="0" err="1">
                <a:solidFill>
                  <a:schemeClr val="tx1"/>
                </a:solidFill>
              </a:rPr>
              <a:t>kyslík.radikály</a:t>
            </a:r>
            <a:r>
              <a:rPr lang="cs-CZ" dirty="0">
                <a:solidFill>
                  <a:schemeClr val="tx1"/>
                </a:solidFill>
              </a:rPr>
              <a:t>, zvýšení hladiny selenu vedlo k 10% redukci prevalence astmatu a zlepšení FEV1</a:t>
            </a:r>
          </a:p>
          <a:p>
            <a:r>
              <a:rPr lang="cs-CZ" dirty="0">
                <a:solidFill>
                  <a:schemeClr val="accent4"/>
                </a:solidFill>
              </a:rPr>
              <a:t>ŽELEZO</a:t>
            </a:r>
          </a:p>
          <a:p>
            <a:r>
              <a:rPr lang="cs-CZ" dirty="0">
                <a:solidFill>
                  <a:schemeClr val="tx1"/>
                </a:solidFill>
              </a:rPr>
              <a:t>Podíl na tvorbě </a:t>
            </a:r>
            <a:r>
              <a:rPr lang="cs-CZ" dirty="0" err="1">
                <a:solidFill>
                  <a:schemeClr val="tx1"/>
                </a:solidFill>
              </a:rPr>
              <a:t>ery</a:t>
            </a:r>
            <a:r>
              <a:rPr lang="cs-CZ" dirty="0">
                <a:solidFill>
                  <a:schemeClr val="tx1"/>
                </a:solidFill>
              </a:rPr>
              <a:t>, vliv na diferenciaci T-lymf – tedy důležitý pro imunitní reakce</a:t>
            </a:r>
          </a:p>
          <a:p>
            <a:r>
              <a:rPr lang="cs-CZ" dirty="0">
                <a:solidFill>
                  <a:srgbClr val="FFFF00"/>
                </a:solidFill>
              </a:rPr>
              <a:t>Ideálně konzumovat s vit C</a:t>
            </a:r>
            <a:r>
              <a:rPr lang="cs-CZ" dirty="0">
                <a:solidFill>
                  <a:schemeClr val="tx1"/>
                </a:solidFill>
              </a:rPr>
              <a:t> – podporuje jeho maximální využití v těle</a:t>
            </a:r>
          </a:p>
          <a:p>
            <a:r>
              <a:rPr lang="cs-CZ" dirty="0">
                <a:solidFill>
                  <a:schemeClr val="tx1"/>
                </a:solidFill>
              </a:rPr>
              <a:t>Event. v kombinaci s </a:t>
            </a:r>
            <a:r>
              <a:rPr lang="cs-CZ" dirty="0" err="1">
                <a:solidFill>
                  <a:schemeClr val="accent4"/>
                </a:solidFill>
              </a:rPr>
              <a:t>kys</a:t>
            </a:r>
            <a:r>
              <a:rPr lang="cs-CZ" dirty="0">
                <a:solidFill>
                  <a:schemeClr val="accent4"/>
                </a:solidFill>
              </a:rPr>
              <a:t>. Listovou</a:t>
            </a:r>
            <a:r>
              <a:rPr lang="cs-CZ" dirty="0">
                <a:solidFill>
                  <a:schemeClr val="tx1"/>
                </a:solidFill>
              </a:rPr>
              <a:t> ( podíl na krvetvorbě a syntéze aminokyselin)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 descr="EDENPHARMA Zinek a selen 100 tablet - Lékárna.cz">
            <a:extLst>
              <a:ext uri="{FF2B5EF4-FFF2-40B4-BE49-F238E27FC236}">
                <a16:creationId xmlns:a16="http://schemas.microsoft.com/office/drawing/2014/main" id="{D7CA6D3F-1B82-70C3-6D11-FF2FFA039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541" y="5191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AXIVITA Železo + kyselina listová | Sporticus">
            <a:extLst>
              <a:ext uri="{FF2B5EF4-FFF2-40B4-BE49-F238E27FC236}">
                <a16:creationId xmlns:a16="http://schemas.microsoft.com/office/drawing/2014/main" id="{1A0B182F-7F47-81BC-E689-BC7EE1FF2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440" y="3038475"/>
            <a:ext cx="1209298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Železo 20 mg + vitamin C, 107 tablet | MedPharma.cz">
            <a:extLst>
              <a:ext uri="{FF2B5EF4-FFF2-40B4-BE49-F238E27FC236}">
                <a16:creationId xmlns:a16="http://schemas.microsoft.com/office/drawing/2014/main" id="{8163011B-43A8-575E-FE30-E98C072B9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608" y="5093642"/>
            <a:ext cx="1559570" cy="155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2986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7169D-577E-8110-446A-B451E47CB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0827"/>
          </a:xfrm>
        </p:spPr>
        <p:txBody>
          <a:bodyPr/>
          <a:lstStyle/>
          <a:p>
            <a:r>
              <a:rPr lang="cs-CZ" dirty="0"/>
              <a:t>Homeopatie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959BA-748E-74AF-DCA8-F7BB22F50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8951"/>
            <a:ext cx="8596668" cy="3880773"/>
          </a:xfrm>
        </p:spPr>
        <p:txBody>
          <a:bodyPr/>
          <a:lstStyle/>
          <a:p>
            <a:r>
              <a:rPr lang="cs-CZ" dirty="0"/>
              <a:t>Metoda známá přes 200let</a:t>
            </a:r>
          </a:p>
          <a:p>
            <a:r>
              <a:rPr lang="cs-CZ" dirty="0">
                <a:solidFill>
                  <a:schemeClr val="accent4"/>
                </a:solidFill>
              </a:rPr>
              <a:t>Princip podobnosti</a:t>
            </a:r>
            <a:r>
              <a:rPr lang="cs-CZ" dirty="0"/>
              <a:t> = látka, která u zdravého vyvolává určité příznaky, dokáže léčit nemocného s podobnými příznaky, byť vyvolané jinými příčinami, za předpokladu, že jsou k léčbě  použity mnohonásobně menší koncentrace) </a:t>
            </a:r>
          </a:p>
          <a:p>
            <a:r>
              <a:rPr lang="cs-CZ" dirty="0">
                <a:solidFill>
                  <a:schemeClr val="accent4"/>
                </a:solidFill>
              </a:rPr>
              <a:t>Princip dynamizace</a:t>
            </a:r>
            <a:r>
              <a:rPr lang="cs-CZ" dirty="0"/>
              <a:t> = čím vyšší ředění, tím výraznější účinek – založený na ředění a „protřepávání“ ředěné substance</a:t>
            </a:r>
          </a:p>
          <a:p>
            <a:r>
              <a:rPr lang="cs-CZ" dirty="0"/>
              <a:t>Celostní přístup k pacientovi</a:t>
            </a:r>
          </a:p>
          <a:p>
            <a:r>
              <a:rPr lang="cs-CZ" dirty="0"/>
              <a:t>Využívání léčivých rostlin</a:t>
            </a:r>
          </a:p>
          <a:p>
            <a:r>
              <a:rPr lang="cs-CZ" dirty="0"/>
              <a:t>Patří k </a:t>
            </a:r>
            <a:r>
              <a:rPr lang="cs-CZ" dirty="0">
                <a:solidFill>
                  <a:srgbClr val="FFFF00"/>
                </a:solidFill>
              </a:rPr>
              <a:t>nejpoužívanějším alternativním způsobům léčby</a:t>
            </a:r>
            <a:r>
              <a:rPr lang="cs-CZ" dirty="0"/>
              <a:t> </a:t>
            </a:r>
          </a:p>
        </p:txBody>
      </p:sp>
      <p:pic>
        <p:nvPicPr>
          <p:cNvPr id="10242" name="Picture 2" descr="Boiron Oscillococcinum perorální granule 6x1 g">
            <a:extLst>
              <a:ext uri="{FF2B5EF4-FFF2-40B4-BE49-F238E27FC236}">
                <a16:creationId xmlns:a16="http://schemas.microsoft.com/office/drawing/2014/main" id="{C5E55A7F-54EB-7A3B-0ED7-225305A2C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3" y="627389"/>
            <a:ext cx="2240664" cy="171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9021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E1718-7A59-D0B1-7973-D7D39DBF6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34" y="280987"/>
            <a:ext cx="8596668" cy="657225"/>
          </a:xfrm>
        </p:spPr>
        <p:txBody>
          <a:bodyPr/>
          <a:lstStyle/>
          <a:p>
            <a:r>
              <a:rPr lang="cs-CZ" dirty="0"/>
              <a:t>Režimová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0ADE5-5E9A-C48C-0C7C-AB8D2E0F3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03177"/>
            <a:ext cx="8596668" cy="5650039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Doléčení infekcí</a:t>
            </a:r>
            <a:r>
              <a:rPr lang="cs-CZ" dirty="0"/>
              <a:t> ( nedostatečná léčba, nedostatečná rekonvalescence – infekt „vyležet“) – přechodné vyčerpání, oslabení a poruchy funkce obranných reakcí a z toho plynoucí snadné uchycení patogenních mikroorganizmů (viry, bakterie, chlamydie, mykoplazmata) v oslabeném terénu</a:t>
            </a:r>
          </a:p>
          <a:p>
            <a:r>
              <a:rPr lang="cs-CZ" dirty="0">
                <a:solidFill>
                  <a:schemeClr val="accent1"/>
                </a:solidFill>
              </a:rPr>
              <a:t>Otužování </a:t>
            </a:r>
            <a:r>
              <a:rPr lang="cs-CZ" dirty="0">
                <a:solidFill>
                  <a:schemeClr val="tx1"/>
                </a:solidFill>
              </a:rPr>
              <a:t>(2 skupiny v US armádě – skupina otužilců –</a:t>
            </a:r>
            <a:r>
              <a:rPr lang="cs-CZ" dirty="0">
                <a:solidFill>
                  <a:srgbClr val="FFFF00"/>
                </a:solidFill>
              </a:rPr>
              <a:t>nárůst počtu </a:t>
            </a:r>
            <a:r>
              <a:rPr lang="cs-CZ" dirty="0" err="1">
                <a:solidFill>
                  <a:srgbClr val="FFFF00"/>
                </a:solidFill>
              </a:rPr>
              <a:t>cirkul.T</a:t>
            </a:r>
            <a:r>
              <a:rPr lang="cs-CZ" dirty="0">
                <a:solidFill>
                  <a:srgbClr val="FFFF00"/>
                </a:solidFill>
              </a:rPr>
              <a:t> lymf, NK bb, zlepšení baktericidních schopností neutrofilů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accent1"/>
                </a:solidFill>
              </a:rPr>
              <a:t>Fyzická</a:t>
            </a:r>
            <a:r>
              <a:rPr lang="cs-CZ" dirty="0"/>
              <a:t> aktivita ( zhoršení po covidu-19, PC, mobilní telefony, sedavé zaměstnání, auto ..)</a:t>
            </a:r>
          </a:p>
          <a:p>
            <a:r>
              <a:rPr lang="cs-CZ" dirty="0"/>
              <a:t>Dostatek </a:t>
            </a:r>
            <a:r>
              <a:rPr lang="cs-CZ" dirty="0">
                <a:solidFill>
                  <a:schemeClr val="accent1"/>
                </a:solidFill>
              </a:rPr>
              <a:t>spánku</a:t>
            </a:r>
          </a:p>
          <a:p>
            <a:r>
              <a:rPr lang="cs-CZ" dirty="0"/>
              <a:t>Vyvážená </a:t>
            </a:r>
            <a:r>
              <a:rPr lang="cs-CZ" dirty="0">
                <a:solidFill>
                  <a:schemeClr val="accent1"/>
                </a:solidFill>
              </a:rPr>
              <a:t>strava </a:t>
            </a:r>
            <a:r>
              <a:rPr lang="cs-CZ" dirty="0">
                <a:solidFill>
                  <a:schemeClr val="tx1"/>
                </a:solidFill>
              </a:rPr>
              <a:t>( ideálně středomořská dieta)</a:t>
            </a:r>
            <a:r>
              <a:rPr lang="cs-CZ" dirty="0">
                <a:solidFill>
                  <a:schemeClr val="accent1"/>
                </a:solidFill>
              </a:rPr>
              <a:t>, obezita </a:t>
            </a:r>
            <a:r>
              <a:rPr lang="cs-CZ" dirty="0">
                <a:solidFill>
                  <a:schemeClr val="tx1"/>
                </a:solidFill>
              </a:rPr>
              <a:t>( =prozánětlivý stav, </a:t>
            </a:r>
            <a:r>
              <a:rPr lang="cs-CZ" dirty="0" err="1">
                <a:solidFill>
                  <a:schemeClr val="tx1"/>
                </a:solidFill>
              </a:rPr>
              <a:t>leptin</a:t>
            </a:r>
            <a:r>
              <a:rPr lang="cs-CZ" dirty="0">
                <a:solidFill>
                  <a:schemeClr val="tx1"/>
                </a:solidFill>
              </a:rPr>
              <a:t>, cukr – snižuje fagocytární aktivitu </a:t>
            </a:r>
            <a:r>
              <a:rPr lang="cs-CZ" dirty="0" err="1">
                <a:solidFill>
                  <a:schemeClr val="tx1"/>
                </a:solidFill>
              </a:rPr>
              <a:t>mfg</a:t>
            </a:r>
            <a:r>
              <a:rPr lang="cs-CZ" dirty="0">
                <a:solidFill>
                  <a:schemeClr val="tx1"/>
                </a:solidFill>
              </a:rPr>
              <a:t>, způsobuje zánět)</a:t>
            </a:r>
            <a:r>
              <a:rPr lang="cs-CZ" dirty="0">
                <a:solidFill>
                  <a:schemeClr val="accent1"/>
                </a:solidFill>
              </a:rPr>
              <a:t>, anorexie </a:t>
            </a:r>
            <a:r>
              <a:rPr lang="cs-CZ" dirty="0">
                <a:solidFill>
                  <a:schemeClr val="tx1"/>
                </a:solidFill>
              </a:rPr>
              <a:t>( nedostatek staveb. látek, proteinů, nukleotidů, AK),</a:t>
            </a:r>
            <a:r>
              <a:rPr lang="cs-CZ" dirty="0">
                <a:solidFill>
                  <a:schemeClr val="accent1"/>
                </a:solidFill>
              </a:rPr>
              <a:t> různé diety </a:t>
            </a:r>
            <a:r>
              <a:rPr lang="cs-CZ" dirty="0">
                <a:solidFill>
                  <a:srgbClr val="FFFF00"/>
                </a:solidFill>
              </a:rPr>
              <a:t>( vegani, vegetariáni - nedostatek železa )</a:t>
            </a:r>
            <a:r>
              <a:rPr lang="cs-CZ" dirty="0"/>
              <a:t>, pozor na </a:t>
            </a:r>
            <a:r>
              <a:rPr lang="cs-CZ" dirty="0" err="1"/>
              <a:t>mimojícnový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reflux</a:t>
            </a:r>
            <a:r>
              <a:rPr lang="cs-CZ" dirty="0"/>
              <a:t> – poškození sliznic – větší riziko infekce -</a:t>
            </a:r>
            <a:r>
              <a:rPr lang="cs-CZ" dirty="0" err="1"/>
              <a:t>antirefluxní</a:t>
            </a:r>
            <a:r>
              <a:rPr lang="cs-CZ" dirty="0"/>
              <a:t> opatření (nejíst 2h před spaním)</a:t>
            </a:r>
          </a:p>
          <a:p>
            <a:r>
              <a:rPr lang="cs-CZ" dirty="0"/>
              <a:t>Dostatek </a:t>
            </a:r>
            <a:r>
              <a:rPr lang="cs-CZ" dirty="0">
                <a:solidFill>
                  <a:schemeClr val="accent1"/>
                </a:solidFill>
              </a:rPr>
              <a:t>tekutin</a:t>
            </a:r>
          </a:p>
          <a:p>
            <a:r>
              <a:rPr lang="cs-CZ" dirty="0"/>
              <a:t>Vlivy </a:t>
            </a:r>
            <a:r>
              <a:rPr lang="cs-CZ" dirty="0">
                <a:solidFill>
                  <a:schemeClr val="accent1"/>
                </a:solidFill>
              </a:rPr>
              <a:t>prostředí</a:t>
            </a:r>
            <a:r>
              <a:rPr lang="cs-CZ" dirty="0"/>
              <a:t> – </a:t>
            </a:r>
            <a:r>
              <a:rPr lang="cs-CZ" dirty="0">
                <a:solidFill>
                  <a:srgbClr val="FFFF00"/>
                </a:solidFill>
              </a:rPr>
              <a:t>kuřácké</a:t>
            </a:r>
            <a:r>
              <a:rPr lang="cs-CZ" dirty="0"/>
              <a:t>/nekuřácké prostředí, vliv </a:t>
            </a:r>
            <a:r>
              <a:rPr lang="cs-CZ" dirty="0">
                <a:solidFill>
                  <a:srgbClr val="FFFF00"/>
                </a:solidFill>
              </a:rPr>
              <a:t>alergenů</a:t>
            </a:r>
            <a:r>
              <a:rPr lang="cs-CZ" dirty="0"/>
              <a:t> ( zhoršení při spolupůsobení alergenů – prach, plísně, zvířata v posteli …), </a:t>
            </a:r>
            <a:r>
              <a:rPr lang="cs-CZ" dirty="0">
                <a:solidFill>
                  <a:srgbClr val="FFFF00"/>
                </a:solidFill>
              </a:rPr>
              <a:t>vlhkost</a:t>
            </a:r>
            <a:r>
              <a:rPr lang="cs-CZ" dirty="0"/>
              <a:t> vzduchu, </a:t>
            </a:r>
            <a:r>
              <a:rPr lang="cs-CZ" dirty="0">
                <a:solidFill>
                  <a:srgbClr val="FFFF00"/>
                </a:solidFill>
              </a:rPr>
              <a:t>teplota</a:t>
            </a:r>
            <a:r>
              <a:rPr lang="cs-CZ" dirty="0"/>
              <a:t> vzduchu (21-22stC)</a:t>
            </a:r>
          </a:p>
          <a:p>
            <a:r>
              <a:rPr lang="cs-CZ" dirty="0">
                <a:solidFill>
                  <a:schemeClr val="accent1"/>
                </a:solidFill>
              </a:rPr>
              <a:t>Solné roztoky</a:t>
            </a:r>
            <a:r>
              <a:rPr lang="cs-CZ" dirty="0"/>
              <a:t> (hypotonické, isotonické) – </a:t>
            </a:r>
            <a:r>
              <a:rPr lang="cs-CZ" dirty="0">
                <a:solidFill>
                  <a:srgbClr val="FFFF00"/>
                </a:solidFill>
              </a:rPr>
              <a:t>zvlhčení</a:t>
            </a:r>
            <a:r>
              <a:rPr lang="cs-CZ" dirty="0"/>
              <a:t> sliznic a </a:t>
            </a:r>
            <a:r>
              <a:rPr lang="cs-CZ" dirty="0">
                <a:solidFill>
                  <a:srgbClr val="FFFF00"/>
                </a:solidFill>
              </a:rPr>
              <a:t>odstranění</a:t>
            </a:r>
            <a:r>
              <a:rPr lang="cs-CZ" dirty="0"/>
              <a:t> alergenů z povrchu sliznic – využití je i preventivní, hypertonické roztoky – </a:t>
            </a:r>
            <a:r>
              <a:rPr lang="cs-CZ" dirty="0" err="1"/>
              <a:t>antiedematózní</a:t>
            </a:r>
            <a:r>
              <a:rPr lang="cs-CZ" dirty="0"/>
              <a:t> …ev. s obsahem </a:t>
            </a:r>
            <a:r>
              <a:rPr lang="cs-CZ" dirty="0">
                <a:solidFill>
                  <a:srgbClr val="FFFF00"/>
                </a:solidFill>
              </a:rPr>
              <a:t>mědi</a:t>
            </a:r>
            <a:r>
              <a:rPr lang="cs-CZ" dirty="0"/>
              <a:t> (protizánětlivý, </a:t>
            </a:r>
            <a:r>
              <a:rPr lang="cs-CZ" dirty="0">
                <a:solidFill>
                  <a:srgbClr val="FFFF00"/>
                </a:solidFill>
              </a:rPr>
              <a:t>baktericidní</a:t>
            </a:r>
            <a:r>
              <a:rPr lang="cs-CZ" dirty="0"/>
              <a:t> úč.), výplachy nosní konvičkou – regenerace nosní sliznice + očištění sliznice, </a:t>
            </a:r>
            <a:r>
              <a:rPr lang="cs-CZ" dirty="0">
                <a:solidFill>
                  <a:schemeClr val="accent1"/>
                </a:solidFill>
              </a:rPr>
              <a:t>Vincentka </a:t>
            </a:r>
          </a:p>
          <a:p>
            <a:r>
              <a:rPr lang="cs-CZ" dirty="0">
                <a:solidFill>
                  <a:schemeClr val="accent1"/>
                </a:solidFill>
              </a:rPr>
              <a:t>Lázeňská péče a speleoterapie a klimatická terapie (moře, hory)</a:t>
            </a:r>
          </a:p>
          <a:p>
            <a:r>
              <a:rPr lang="cs-CZ" dirty="0" err="1">
                <a:solidFill>
                  <a:schemeClr val="accent4"/>
                </a:solidFill>
              </a:rPr>
              <a:t>Imunol</a:t>
            </a:r>
            <a:r>
              <a:rPr lang="cs-CZ" dirty="0">
                <a:solidFill>
                  <a:schemeClr val="accent4"/>
                </a:solidFill>
              </a:rPr>
              <a:t>. preparáty volně dostupné mohou být vhodným doplňkem ke zmírnění </a:t>
            </a:r>
            <a:r>
              <a:rPr lang="cs-CZ" dirty="0" err="1">
                <a:solidFill>
                  <a:schemeClr val="accent4"/>
                </a:solidFill>
              </a:rPr>
              <a:t>recid</a:t>
            </a:r>
            <a:r>
              <a:rPr lang="cs-CZ" dirty="0">
                <a:solidFill>
                  <a:schemeClr val="accent4"/>
                </a:solidFill>
              </a:rPr>
              <a:t>. infekcí, avšak je třeba varovat před jejich bezhlavou kombinací.</a:t>
            </a:r>
          </a:p>
        </p:txBody>
      </p:sp>
      <p:pic>
        <p:nvPicPr>
          <p:cNvPr id="6146" name="Picture 2" descr="Konvička na výplach nosu Rhino Horn | prodejna Praha 1, 20m od Václavského  nám. - 001shop">
            <a:extLst>
              <a:ext uri="{FF2B5EF4-FFF2-40B4-BE49-F238E27FC236}">
                <a16:creationId xmlns:a16="http://schemas.microsoft.com/office/drawing/2014/main" id="{A40B2B21-7106-7D7C-6CEE-D5ABFCE3A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991" y="5043489"/>
            <a:ext cx="2028172" cy="156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Sportovní listy | Sport má sloužit zdraví, ne je člověku ničit">
            <a:extLst>
              <a:ext uri="{FF2B5EF4-FFF2-40B4-BE49-F238E27FC236}">
                <a16:creationId xmlns:a16="http://schemas.microsoft.com/office/drawing/2014/main" id="{49D60D85-92E1-0867-FD40-F62986FDC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451" y="1947861"/>
            <a:ext cx="2333262" cy="156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Otužování: Jak ho provozovat, aby splnilo svůj účel? | uLékaře.cz">
            <a:extLst>
              <a:ext uri="{FF2B5EF4-FFF2-40B4-BE49-F238E27FC236}">
                <a16:creationId xmlns:a16="http://schemas.microsoft.com/office/drawing/2014/main" id="{40FDE22E-A3BB-7D65-6301-35F6C6D69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778" y="204784"/>
            <a:ext cx="2368888" cy="157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tředomořská dieta: Stravujte se jako na dovolené I Fit-day.cz">
            <a:extLst>
              <a:ext uri="{FF2B5EF4-FFF2-40B4-BE49-F238E27FC236}">
                <a16:creationId xmlns:a16="http://schemas.microsoft.com/office/drawing/2014/main" id="{2FD5DA74-84C3-6963-66B2-0AD0071EF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053" y="3681412"/>
            <a:ext cx="1842613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939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08EEF-73DC-5DD9-A1EA-75D5E837D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Lázeňská péče a speleoterapie </a:t>
            </a:r>
            <a:r>
              <a:rPr lang="cs-CZ"/>
              <a:t>a imunita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9D152C-2F0E-6525-B3B7-AFEAABBAE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9103"/>
            <a:ext cx="9141369" cy="488271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Spojuje několik pozitiv:</a:t>
            </a:r>
          </a:p>
          <a:p>
            <a:r>
              <a:rPr lang="cs-CZ" dirty="0"/>
              <a:t>1.</a:t>
            </a:r>
            <a:r>
              <a:rPr lang="cs-CZ" dirty="0">
                <a:solidFill>
                  <a:schemeClr val="accent1"/>
                </a:solidFill>
              </a:rPr>
              <a:t>vhodné přírodní klima</a:t>
            </a:r>
            <a:r>
              <a:rPr lang="cs-CZ" dirty="0"/>
              <a:t> ( lesy, čisté životní prostředí, ionizace vzduchu..)</a:t>
            </a:r>
          </a:p>
          <a:p>
            <a:r>
              <a:rPr lang="cs-CZ" dirty="0"/>
              <a:t>2.</a:t>
            </a:r>
            <a:r>
              <a:rPr lang="cs-CZ" dirty="0">
                <a:solidFill>
                  <a:schemeClr val="accent1"/>
                </a:solidFill>
              </a:rPr>
              <a:t>pohybový</a:t>
            </a:r>
            <a:r>
              <a:rPr lang="cs-CZ" dirty="0"/>
              <a:t> režim ( procházka, léčebná tělesná výchova zaměřená na posílení oslabeného svalstva – </a:t>
            </a:r>
            <a:r>
              <a:rPr lang="cs-CZ" dirty="0" err="1"/>
              <a:t>kineziol</a:t>
            </a:r>
            <a:r>
              <a:rPr lang="cs-CZ" dirty="0"/>
              <a:t>. Rozbor), posílení hlubokého </a:t>
            </a:r>
            <a:r>
              <a:rPr lang="cs-CZ" dirty="0" err="1"/>
              <a:t>stabil.systému</a:t>
            </a:r>
            <a:r>
              <a:rPr lang="cs-CZ" dirty="0"/>
              <a:t>, respir svaly, zlepšení fyzické kondice – </a:t>
            </a:r>
            <a:r>
              <a:rPr lang="cs-CZ" dirty="0" err="1"/>
              <a:t>míčkování</a:t>
            </a:r>
            <a:r>
              <a:rPr lang="cs-CZ" dirty="0"/>
              <a:t> a běh), nácvik relaxačních technik, dechová RHB, nácvik správného strečinku =protažení svalů, zlepšení obratnosti i vytrvalosti, </a:t>
            </a:r>
            <a:r>
              <a:rPr lang="cs-CZ" dirty="0" err="1"/>
              <a:t>bemer</a:t>
            </a:r>
            <a:r>
              <a:rPr lang="cs-CZ" dirty="0"/>
              <a:t> </a:t>
            </a:r>
            <a:r>
              <a:rPr lang="cs-CZ" dirty="0" err="1"/>
              <a:t>tp</a:t>
            </a:r>
            <a:endParaRPr lang="cs-CZ" dirty="0"/>
          </a:p>
          <a:p>
            <a:r>
              <a:rPr lang="cs-CZ" dirty="0"/>
              <a:t>3.nácvik vhodných </a:t>
            </a:r>
            <a:r>
              <a:rPr lang="cs-CZ" dirty="0">
                <a:solidFill>
                  <a:schemeClr val="accent1"/>
                </a:solidFill>
              </a:rPr>
              <a:t>stravovacích</a:t>
            </a:r>
            <a:r>
              <a:rPr lang="cs-CZ" dirty="0"/>
              <a:t> zvyklostí ( skladba jídelníčku – zařazení ovoce, zeleniny, </a:t>
            </a:r>
            <a:r>
              <a:rPr lang="cs-CZ" dirty="0" err="1"/>
              <a:t>nejezení</a:t>
            </a:r>
            <a:r>
              <a:rPr lang="cs-CZ" dirty="0"/>
              <a:t> před spaním atd ..)</a:t>
            </a:r>
          </a:p>
          <a:p>
            <a:r>
              <a:rPr lang="cs-CZ" dirty="0"/>
              <a:t>4.</a:t>
            </a:r>
            <a:r>
              <a:rPr lang="cs-CZ" dirty="0">
                <a:solidFill>
                  <a:schemeClr val="accent1"/>
                </a:solidFill>
              </a:rPr>
              <a:t>procedury</a:t>
            </a:r>
            <a:r>
              <a:rPr lang="cs-CZ" dirty="0"/>
              <a:t> – uhličité koupele,  koupele v soli z mrtvého moře, jehličí, zábaly, masáže</a:t>
            </a:r>
          </a:p>
          <a:p>
            <a:r>
              <a:rPr lang="cs-CZ" dirty="0"/>
              <a:t>5.</a:t>
            </a:r>
            <a:r>
              <a:rPr lang="cs-CZ" dirty="0">
                <a:solidFill>
                  <a:schemeClr val="accent1"/>
                </a:solidFill>
              </a:rPr>
              <a:t>odpočinek</a:t>
            </a:r>
            <a:r>
              <a:rPr lang="cs-CZ" dirty="0"/>
              <a:t>, relaxace</a:t>
            </a:r>
          </a:p>
          <a:p>
            <a:r>
              <a:rPr lang="cs-CZ" dirty="0"/>
              <a:t>6.nosní konvička, nebulizace, </a:t>
            </a:r>
            <a:r>
              <a:rPr lang="cs-CZ" dirty="0">
                <a:solidFill>
                  <a:schemeClr val="accent1"/>
                </a:solidFill>
              </a:rPr>
              <a:t>inhalace</a:t>
            </a:r>
            <a:r>
              <a:rPr lang="cs-CZ" dirty="0"/>
              <a:t>, pitné kúry</a:t>
            </a:r>
          </a:p>
          <a:p>
            <a:r>
              <a:rPr lang="cs-CZ" dirty="0"/>
              <a:t>6.</a:t>
            </a:r>
            <a:r>
              <a:rPr lang="cs-CZ" dirty="0">
                <a:solidFill>
                  <a:schemeClr val="accent1"/>
                </a:solidFill>
              </a:rPr>
              <a:t>nácvik</a:t>
            </a:r>
            <a:r>
              <a:rPr lang="cs-CZ" dirty="0"/>
              <a:t> režim. opatření pro doprovázejícího </a:t>
            </a:r>
            <a:r>
              <a:rPr lang="cs-CZ" dirty="0">
                <a:solidFill>
                  <a:schemeClr val="accent1"/>
                </a:solidFill>
              </a:rPr>
              <a:t>rodiče</a:t>
            </a:r>
          </a:p>
          <a:p>
            <a:r>
              <a:rPr lang="cs-CZ" dirty="0"/>
              <a:t>7. </a:t>
            </a:r>
            <a:r>
              <a:rPr lang="cs-CZ" dirty="0">
                <a:solidFill>
                  <a:schemeClr val="accent4"/>
                </a:solidFill>
              </a:rPr>
              <a:t>speleoterapie</a:t>
            </a:r>
            <a:r>
              <a:rPr lang="cs-CZ" dirty="0"/>
              <a:t> – v jeskyních je unikátní ovzduší co  se týče rychlosti proudění vzduchu, vlhkosti, teploty, pH, samočistící schopnost a kyselé prostředí má bakteriostatický i baktericidní vliv, vzduch v jeskyni je bez prachu a alergenů a </a:t>
            </a:r>
            <a:r>
              <a:rPr lang="cs-CZ" dirty="0" err="1"/>
              <a:t>patog</a:t>
            </a:r>
            <a:r>
              <a:rPr lang="cs-CZ" dirty="0"/>
              <a:t>. Bakterií negativní ionizace ovzduší – jeskynní klima má větší fyziologický terapeutický vliv než horské a přímořské klima. </a:t>
            </a:r>
            <a:r>
              <a:rPr lang="cs-CZ" dirty="0" err="1">
                <a:solidFill>
                  <a:srgbClr val="FFFF00"/>
                </a:solidFill>
              </a:rPr>
              <a:t>Speleoaerosol</a:t>
            </a:r>
            <a:r>
              <a:rPr lang="cs-CZ" dirty="0"/>
              <a:t> – účinky nejen léčivé, ale i </a:t>
            </a:r>
            <a:r>
              <a:rPr lang="cs-CZ" dirty="0" err="1"/>
              <a:t>mukolytické</a:t>
            </a:r>
            <a:r>
              <a:rPr lang="cs-CZ" dirty="0"/>
              <a:t>, tlumí sval křeče a má </a:t>
            </a:r>
            <a:r>
              <a:rPr lang="cs-CZ" dirty="0" err="1">
                <a:solidFill>
                  <a:srgbClr val="FFFF00"/>
                </a:solidFill>
              </a:rPr>
              <a:t>protizánětl</a:t>
            </a:r>
            <a:r>
              <a:rPr lang="cs-CZ" dirty="0"/>
              <a:t>. účinky</a:t>
            </a:r>
          </a:p>
          <a:p>
            <a:endParaRPr lang="cs-CZ" dirty="0"/>
          </a:p>
        </p:txBody>
      </p:sp>
      <p:pic>
        <p:nvPicPr>
          <p:cNvPr id="1026" name="Picture 2" descr="Speleoterapie - Oficiální stránky Dětské léčebny Ostrov u Macochy">
            <a:extLst>
              <a:ext uri="{FF2B5EF4-FFF2-40B4-BE49-F238E27FC236}">
                <a16:creationId xmlns:a16="http://schemas.microsoft.com/office/drawing/2014/main" id="{5472D006-0917-BDA7-AE0E-1645B335F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702" y="4362542"/>
            <a:ext cx="2089082" cy="139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 zdraví, relaxaci a wellness - Lázně Luhačovice, a.s.">
            <a:extLst>
              <a:ext uri="{FF2B5EF4-FFF2-40B4-BE49-F238E27FC236}">
                <a16:creationId xmlns:a16="http://schemas.microsoft.com/office/drawing/2014/main" id="{7CEAB418-A528-2C48-25F3-DFAB0CCDB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287" y="1179155"/>
            <a:ext cx="2771090" cy="114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4263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43D51-7998-3543-4929-2665DC30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64" y="468990"/>
            <a:ext cx="7747575" cy="544497"/>
          </a:xfrm>
        </p:spPr>
        <p:txBody>
          <a:bodyPr>
            <a:normAutofit fontScale="90000"/>
          </a:bodyPr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FEE96-543F-BCFD-8DFD-4C405E514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155" y="1092167"/>
            <a:ext cx="8524190" cy="311815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Recidivující infekty jsou </a:t>
            </a:r>
            <a:r>
              <a:rPr lang="cs-CZ" dirty="0">
                <a:solidFill>
                  <a:schemeClr val="accent1"/>
                </a:solidFill>
              </a:rPr>
              <a:t>častým</a:t>
            </a:r>
            <a:r>
              <a:rPr lang="cs-CZ" dirty="0"/>
              <a:t> problémem v našich ambulancích</a:t>
            </a:r>
          </a:p>
          <a:p>
            <a:r>
              <a:rPr lang="cs-CZ" dirty="0"/>
              <a:t>Ne vždy se jedná o definovanou poruchu imunity</a:t>
            </a:r>
          </a:p>
          <a:p>
            <a:r>
              <a:rPr lang="cs-CZ" dirty="0"/>
              <a:t>Nejdůležitější je </a:t>
            </a:r>
            <a:r>
              <a:rPr lang="cs-CZ" dirty="0">
                <a:solidFill>
                  <a:srgbClr val="FFFF00"/>
                </a:solidFill>
              </a:rPr>
              <a:t>pátrat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po primární příčině potíží</a:t>
            </a:r>
          </a:p>
          <a:p>
            <a:r>
              <a:rPr lang="cs-CZ" dirty="0">
                <a:solidFill>
                  <a:schemeClr val="accent1"/>
                </a:solidFill>
              </a:rPr>
              <a:t>Léčba má být zaměřená na primární příčinu, důležitá je řádná rekonvalescence </a:t>
            </a:r>
          </a:p>
          <a:p>
            <a:r>
              <a:rPr lang="cs-CZ" dirty="0">
                <a:solidFill>
                  <a:schemeClr val="accent1"/>
                </a:solidFill>
              </a:rPr>
              <a:t>Při nedostatečném efektu </a:t>
            </a:r>
            <a:r>
              <a:rPr lang="cs-CZ" dirty="0"/>
              <a:t>těchto základních postupů přichází na řadu snaha  o  </a:t>
            </a:r>
            <a:r>
              <a:rPr lang="cs-CZ" dirty="0">
                <a:solidFill>
                  <a:schemeClr val="accent4"/>
                </a:solidFill>
              </a:rPr>
              <a:t>nejcílenější</a:t>
            </a:r>
            <a:r>
              <a:rPr lang="cs-CZ" dirty="0"/>
              <a:t> </a:t>
            </a:r>
            <a:r>
              <a:rPr lang="cs-CZ" dirty="0" err="1">
                <a:solidFill>
                  <a:schemeClr val="accent4"/>
                </a:solidFill>
              </a:rPr>
              <a:t>imunomodulaci</a:t>
            </a:r>
            <a:endParaRPr lang="cs-CZ" dirty="0">
              <a:solidFill>
                <a:schemeClr val="accent4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Nenasazovat bez předchozího, alespoň zákl. </a:t>
            </a:r>
            <a:r>
              <a:rPr lang="cs-CZ" dirty="0" err="1">
                <a:solidFill>
                  <a:schemeClr val="tx1"/>
                </a:solidFill>
              </a:rPr>
              <a:t>imunol</a:t>
            </a:r>
            <a:r>
              <a:rPr lang="cs-CZ" dirty="0">
                <a:solidFill>
                  <a:schemeClr val="tx1"/>
                </a:solidFill>
              </a:rPr>
              <a:t>. vyš.</a:t>
            </a:r>
          </a:p>
          <a:p>
            <a:r>
              <a:rPr lang="cs-CZ" dirty="0">
                <a:solidFill>
                  <a:schemeClr val="tx1"/>
                </a:solidFill>
              </a:rPr>
              <a:t>Důležitá režim opatření – omezit cukr, zdravá </a:t>
            </a:r>
            <a:r>
              <a:rPr lang="cs-CZ" dirty="0">
                <a:solidFill>
                  <a:schemeClr val="accent4"/>
                </a:solidFill>
              </a:rPr>
              <a:t>strava</a:t>
            </a:r>
            <a:r>
              <a:rPr lang="cs-CZ" dirty="0">
                <a:solidFill>
                  <a:schemeClr val="tx1"/>
                </a:solidFill>
              </a:rPr>
              <a:t>, správný výběr potravin s ohledem na </a:t>
            </a:r>
            <a:r>
              <a:rPr lang="cs-CZ" dirty="0" err="1">
                <a:solidFill>
                  <a:schemeClr val="tx1"/>
                </a:solidFill>
              </a:rPr>
              <a:t>mikrobiom</a:t>
            </a:r>
            <a:r>
              <a:rPr lang="cs-CZ" dirty="0">
                <a:solidFill>
                  <a:schemeClr val="tx1"/>
                </a:solidFill>
              </a:rPr>
              <a:t>, aby byl v harmonii s </a:t>
            </a:r>
            <a:r>
              <a:rPr lang="cs-CZ" dirty="0" err="1">
                <a:solidFill>
                  <a:schemeClr val="tx1"/>
                </a:solidFill>
              </a:rPr>
              <a:t>im</a:t>
            </a:r>
            <a:r>
              <a:rPr lang="cs-CZ" dirty="0">
                <a:solidFill>
                  <a:schemeClr val="tx1"/>
                </a:solidFill>
              </a:rPr>
              <a:t>. systémem, dostatek </a:t>
            </a:r>
            <a:r>
              <a:rPr lang="cs-CZ" dirty="0">
                <a:solidFill>
                  <a:schemeClr val="accent4"/>
                </a:solidFill>
              </a:rPr>
              <a:t>spánku</a:t>
            </a:r>
            <a:r>
              <a:rPr lang="cs-CZ" dirty="0">
                <a:solidFill>
                  <a:schemeClr val="tx1"/>
                </a:solidFill>
              </a:rPr>
              <a:t>, dostatek </a:t>
            </a:r>
            <a:r>
              <a:rPr lang="cs-CZ" dirty="0">
                <a:solidFill>
                  <a:schemeClr val="accent4"/>
                </a:solidFill>
              </a:rPr>
              <a:t>světla</a:t>
            </a:r>
            <a:r>
              <a:rPr lang="cs-CZ" dirty="0">
                <a:solidFill>
                  <a:schemeClr val="tx1"/>
                </a:solidFill>
              </a:rPr>
              <a:t>, spánku, otužování, pohyb, </a:t>
            </a:r>
            <a:r>
              <a:rPr lang="cs-CZ" dirty="0">
                <a:solidFill>
                  <a:schemeClr val="accent4"/>
                </a:solidFill>
              </a:rPr>
              <a:t>psychická pohoda</a:t>
            </a:r>
          </a:p>
          <a:p>
            <a:r>
              <a:rPr lang="cs-CZ" dirty="0">
                <a:solidFill>
                  <a:srgbClr val="FFFF00"/>
                </a:solidFill>
              </a:rPr>
              <a:t>Mnoho nemocí je způsobeno tím, že jsme vykolejili z principů, ve kterých lidstvo žilo tisíce let…</a:t>
            </a:r>
          </a:p>
          <a:p>
            <a:endParaRPr lang="cs-CZ" dirty="0">
              <a:solidFill>
                <a:schemeClr val="accent4"/>
              </a:solidFill>
            </a:endParaRPr>
          </a:p>
        </p:txBody>
      </p:sp>
      <p:pic>
        <p:nvPicPr>
          <p:cNvPr id="2050" name="Picture 2" descr="Nemocné dítě a úkoly | Mimibazar.cz">
            <a:extLst>
              <a:ext uri="{FF2B5EF4-FFF2-40B4-BE49-F238E27FC236}">
                <a16:creationId xmlns:a16="http://schemas.microsoft.com/office/drawing/2014/main" id="{27504E16-5D48-6D79-FEBC-B6197FD4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470" y="46899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trando a Zubejda | Divadlo pohádek">
            <a:extLst>
              <a:ext uri="{FF2B5EF4-FFF2-40B4-BE49-F238E27FC236}">
                <a16:creationId xmlns:a16="http://schemas.microsoft.com/office/drawing/2014/main" id="{FF56D30A-3DA1-93D7-5FF5-CEBCC1C94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59" y="4471503"/>
            <a:ext cx="1207229" cy="182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vadlo Bolka Polívky">
            <a:extLst>
              <a:ext uri="{FF2B5EF4-FFF2-40B4-BE49-F238E27FC236}">
                <a16:creationId xmlns:a16="http://schemas.microsoft.com/office/drawing/2014/main" id="{A1DB1B21-B192-68AB-E134-C137CC849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257" y="458928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otrando a Zubejda (1996) | Galerie - Z filmu | ČSFD.cz">
            <a:extLst>
              <a:ext uri="{FF2B5EF4-FFF2-40B4-BE49-F238E27FC236}">
                <a16:creationId xmlns:a16="http://schemas.microsoft.com/office/drawing/2014/main" id="{4B7BFEA2-144A-3920-1480-20A9A20AB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4" y="4589283"/>
            <a:ext cx="2373949" cy="1659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Lotrando a Zubejda | ČR | 1997 | MAT">
            <a:extLst>
              <a:ext uri="{FF2B5EF4-FFF2-40B4-BE49-F238E27FC236}">
                <a16:creationId xmlns:a16="http://schemas.microsoft.com/office/drawing/2014/main" id="{E96E233F-4D83-CAFA-CC7C-961C852B9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720" y="3214202"/>
            <a:ext cx="2255938" cy="311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1408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3171E-A7E1-DEC4-C685-C7386F8B4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78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238F6-B925-1AD0-4653-1725F0F85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8385"/>
            <a:ext cx="8596668" cy="459863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Klinická imunologie v Praxi, 2.přepracované vydání, Terezie Fučíková, 1997</a:t>
            </a:r>
          </a:p>
          <a:p>
            <a:r>
              <a:rPr lang="cs-CZ" dirty="0"/>
              <a:t>Základy imunologie, Václav Hořejší, Jiřina Bartůňková, 2009</a:t>
            </a:r>
          </a:p>
          <a:p>
            <a:r>
              <a:rPr lang="cs-CZ" dirty="0"/>
              <a:t>Imunodeficience,2.přepracované a doplněné vydání, Jiřina Bartůňková, Anna Šedivá, Aleš Janda, 2007</a:t>
            </a:r>
          </a:p>
          <a:p>
            <a:r>
              <a:rPr lang="cs-CZ" dirty="0"/>
              <a:t>Recidivující infekce a možnosti jejich ovlivnění, </a:t>
            </a:r>
            <a:r>
              <a:rPr lang="cs-CZ" dirty="0" err="1"/>
              <a:t>Doc.MUDr</a:t>
            </a:r>
            <a:r>
              <a:rPr lang="cs-CZ" dirty="0"/>
              <a:t>. J. Bystroň, CSc., Med. Pro Praxi 2010;7(3):115-121</a:t>
            </a:r>
          </a:p>
          <a:p>
            <a:r>
              <a:rPr lang="cs-CZ" dirty="0"/>
              <a:t>Přehled Doplňkové </a:t>
            </a:r>
            <a:r>
              <a:rPr lang="cs-CZ" dirty="0" err="1"/>
              <a:t>imunomodulace</a:t>
            </a:r>
            <a:r>
              <a:rPr lang="cs-CZ" dirty="0"/>
              <a:t> v Pediatrii, PharmDr. V. </a:t>
            </a:r>
            <a:r>
              <a:rPr lang="cs-CZ" dirty="0" err="1"/>
              <a:t>Végh</a:t>
            </a:r>
            <a:r>
              <a:rPr lang="cs-CZ" dirty="0"/>
              <a:t>, Mgr. </a:t>
            </a:r>
            <a:r>
              <a:rPr lang="cs-CZ" dirty="0" err="1"/>
              <a:t>T.Végh</a:t>
            </a:r>
            <a:r>
              <a:rPr lang="cs-CZ" dirty="0"/>
              <a:t>, </a:t>
            </a:r>
            <a:r>
              <a:rPr lang="cs-CZ" dirty="0" err="1"/>
              <a:t>Pedaitr</a:t>
            </a:r>
            <a:r>
              <a:rPr lang="cs-CZ" dirty="0"/>
              <a:t> pro Praxi 2008;9(6):388-392</a:t>
            </a:r>
          </a:p>
          <a:p>
            <a:r>
              <a:rPr lang="cs-CZ" dirty="0" err="1"/>
              <a:t>Jakémáme</a:t>
            </a:r>
            <a:r>
              <a:rPr lang="cs-CZ" dirty="0"/>
              <a:t> v současné době možnosti ovlivnění imunity v běžné </a:t>
            </a:r>
            <a:r>
              <a:rPr lang="cs-CZ" dirty="0" err="1"/>
              <a:t>kli.praxi</a:t>
            </a:r>
            <a:r>
              <a:rPr lang="cs-CZ" dirty="0"/>
              <a:t>, </a:t>
            </a:r>
            <a:r>
              <a:rPr lang="cs-CZ" dirty="0" err="1"/>
              <a:t>Doc.MUDr</a:t>
            </a:r>
            <a:r>
              <a:rPr lang="cs-CZ" dirty="0"/>
              <a:t>. </a:t>
            </a:r>
            <a:r>
              <a:rPr lang="cs-CZ" dirty="0" err="1"/>
              <a:t>J.Bystroň</a:t>
            </a:r>
            <a:r>
              <a:rPr lang="cs-CZ" dirty="0"/>
              <a:t> </a:t>
            </a:r>
            <a:r>
              <a:rPr lang="cs-CZ" dirty="0" err="1"/>
              <a:t>CSc.,Klin</a:t>
            </a:r>
            <a:r>
              <a:rPr lang="cs-CZ" dirty="0"/>
              <a:t> </a:t>
            </a:r>
            <a:r>
              <a:rPr lang="cs-CZ" dirty="0" err="1"/>
              <a:t>Farmakol</a:t>
            </a:r>
            <a:r>
              <a:rPr lang="cs-CZ" dirty="0"/>
              <a:t> </a:t>
            </a:r>
            <a:r>
              <a:rPr lang="cs-CZ" dirty="0" err="1"/>
              <a:t>Farm</a:t>
            </a:r>
            <a:r>
              <a:rPr lang="cs-CZ" dirty="0"/>
              <a:t> 2015;29 (3):95-99</a:t>
            </a:r>
          </a:p>
          <a:p>
            <a:r>
              <a:rPr lang="cs-CZ" dirty="0"/>
              <a:t>Systémová </a:t>
            </a:r>
            <a:r>
              <a:rPr lang="cs-CZ" dirty="0" err="1"/>
              <a:t>enzymoterapie</a:t>
            </a:r>
            <a:r>
              <a:rPr lang="cs-CZ" dirty="0"/>
              <a:t> pro praxi, kolektiv autorů, Praha 2008</a:t>
            </a:r>
          </a:p>
          <a:p>
            <a:r>
              <a:rPr lang="cs-CZ" dirty="0"/>
              <a:t>Vliv podávání perorálního transfer faktoru na výskyt </a:t>
            </a:r>
            <a:r>
              <a:rPr lang="cs-CZ" dirty="0" err="1"/>
              <a:t>recid.respir</a:t>
            </a:r>
            <a:r>
              <a:rPr lang="cs-CZ" dirty="0"/>
              <a:t> infekcí u dětí, </a:t>
            </a:r>
            <a:r>
              <a:rPr lang="cs-CZ" dirty="0" err="1"/>
              <a:t>J.Bystroň</a:t>
            </a:r>
            <a:r>
              <a:rPr lang="cs-CZ" dirty="0"/>
              <a:t>, </a:t>
            </a:r>
            <a:r>
              <a:rPr lang="cs-CZ" dirty="0" err="1"/>
              <a:t>V.Petrů</a:t>
            </a:r>
            <a:r>
              <a:rPr lang="cs-CZ" dirty="0"/>
              <a:t>, Alergie 2/2022</a:t>
            </a:r>
          </a:p>
          <a:p>
            <a:r>
              <a:rPr lang="cs-CZ" dirty="0"/>
              <a:t>Patentovaná probiotika v praxi, </a:t>
            </a:r>
            <a:r>
              <a:rPr lang="cs-CZ" dirty="0" err="1"/>
              <a:t>MUDr.E.Gavendová</a:t>
            </a:r>
            <a:r>
              <a:rPr lang="cs-CZ" dirty="0"/>
              <a:t>, Alergologie a </a:t>
            </a:r>
            <a:r>
              <a:rPr lang="cs-CZ" dirty="0" err="1"/>
              <a:t>klin.imunologie</a:t>
            </a:r>
            <a:r>
              <a:rPr lang="cs-CZ" dirty="0"/>
              <a:t> pro praxi</a:t>
            </a:r>
          </a:p>
          <a:p>
            <a:r>
              <a:rPr lang="cs-CZ" dirty="0" err="1"/>
              <a:t>Isoprinosine</a:t>
            </a:r>
            <a:r>
              <a:rPr lang="cs-CZ" dirty="0"/>
              <a:t> ( </a:t>
            </a:r>
            <a:r>
              <a:rPr lang="cs-CZ" dirty="0" err="1"/>
              <a:t>inosin</a:t>
            </a:r>
            <a:r>
              <a:rPr lang="cs-CZ" dirty="0"/>
              <a:t> </a:t>
            </a:r>
            <a:r>
              <a:rPr lang="cs-CZ" dirty="0" err="1"/>
              <a:t>pranobex</a:t>
            </a:r>
            <a:r>
              <a:rPr lang="cs-CZ" dirty="0"/>
              <a:t>) od experimentu ke klin zkušenosti, </a:t>
            </a:r>
            <a:r>
              <a:rPr lang="cs-CZ" dirty="0" err="1"/>
              <a:t>J.Bystroň</a:t>
            </a:r>
            <a:r>
              <a:rPr lang="cs-CZ" dirty="0"/>
              <a:t>, Alergie 2/2020</a:t>
            </a:r>
          </a:p>
          <a:p>
            <a:r>
              <a:rPr lang="cs-CZ" dirty="0" err="1"/>
              <a:t>Fytofarmaka</a:t>
            </a:r>
            <a:r>
              <a:rPr lang="cs-CZ" dirty="0"/>
              <a:t> pomáhají klasické léčbě ( nejen) infekcí horních DC – </a:t>
            </a:r>
            <a:r>
              <a:rPr lang="cs-CZ" dirty="0" err="1"/>
              <a:t>M.Jurovčík</a:t>
            </a:r>
            <a:r>
              <a:rPr lang="cs-CZ" dirty="0"/>
              <a:t>, Alergie, astma, bronchitida 3/2022,4/2022</a:t>
            </a:r>
          </a:p>
          <a:p>
            <a:r>
              <a:rPr lang="cs-CZ" dirty="0"/>
              <a:t>Lázeňská léčba dětí v zimě, </a:t>
            </a:r>
            <a:r>
              <a:rPr lang="cs-CZ" dirty="0" err="1"/>
              <a:t>J.Rydlová</a:t>
            </a:r>
            <a:r>
              <a:rPr lang="cs-CZ" dirty="0"/>
              <a:t>, Alergie, </a:t>
            </a:r>
            <a:r>
              <a:rPr lang="cs-CZ" dirty="0" err="1"/>
              <a:t>asthma,bronchitida</a:t>
            </a:r>
            <a:r>
              <a:rPr lang="cs-CZ" dirty="0"/>
              <a:t> 4/2022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29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8EB17-4186-7164-CAE8-64D79CFE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8583"/>
          </a:xfrm>
        </p:spPr>
        <p:txBody>
          <a:bodyPr/>
          <a:lstStyle/>
          <a:p>
            <a:r>
              <a:rPr lang="cs-CZ" dirty="0"/>
              <a:t>Opakované infekce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13994B-1AA9-C9F0-F9DF-F02B88A0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7779"/>
            <a:ext cx="8596668" cy="449062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dětském věku jsou opakované infekce normálním jevem</a:t>
            </a:r>
          </a:p>
          <a:p>
            <a:r>
              <a:rPr lang="cs-CZ" dirty="0">
                <a:solidFill>
                  <a:schemeClr val="accent1"/>
                </a:solidFill>
              </a:rPr>
              <a:t>Co je norma?</a:t>
            </a:r>
          </a:p>
          <a:p>
            <a:r>
              <a:rPr lang="cs-CZ" dirty="0">
                <a:solidFill>
                  <a:schemeClr val="accent4"/>
                </a:solidFill>
              </a:rPr>
              <a:t>Batolata a děti předškolního věku</a:t>
            </a:r>
            <a:r>
              <a:rPr lang="cs-CZ" dirty="0"/>
              <a:t> – 8x za rok –nachlazení, respir. či GIT infekty</a:t>
            </a:r>
          </a:p>
          <a:p>
            <a:r>
              <a:rPr lang="cs-CZ" dirty="0">
                <a:solidFill>
                  <a:schemeClr val="accent4"/>
                </a:solidFill>
              </a:rPr>
              <a:t>Starší děti školního věku</a:t>
            </a:r>
            <a:r>
              <a:rPr lang="cs-CZ" dirty="0"/>
              <a:t> – v průměru 5-6x za rok infekce/nemoc</a:t>
            </a:r>
          </a:p>
          <a:p>
            <a:r>
              <a:rPr lang="cs-CZ" dirty="0">
                <a:solidFill>
                  <a:schemeClr val="accent4"/>
                </a:solidFill>
              </a:rPr>
              <a:t>Dospívající a dospělí</a:t>
            </a:r>
            <a:r>
              <a:rPr lang="cs-CZ" dirty="0"/>
              <a:t> – v průměru 2-3x za rok infekce/nemoc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Recidivující infekce</a:t>
            </a:r>
            <a:r>
              <a:rPr lang="cs-CZ" dirty="0"/>
              <a:t> = více než 4 infekce středního ucha, více než 2 sinusitidy, více než 2 pneumonie a více než 2 hluboké infekce v průběhu 1 kalendářního roku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Děti, které jsou skutečně nemocné nemají jen opakované infekty DC</a:t>
            </a:r>
            <a:r>
              <a:rPr lang="cs-CZ" dirty="0"/>
              <a:t>, ale nerostou, neprospívají , mají poruchu </a:t>
            </a:r>
            <a:r>
              <a:rPr lang="cs-CZ" dirty="0" err="1"/>
              <a:t>psychomotor</a:t>
            </a:r>
            <a:r>
              <a:rPr lang="cs-CZ" dirty="0"/>
              <a:t>. vývoje  a trpí mnoha dalšími problémy – např. </a:t>
            </a:r>
            <a:r>
              <a:rPr lang="cs-CZ" dirty="0" err="1"/>
              <a:t>chron</a:t>
            </a:r>
            <a:r>
              <a:rPr lang="cs-CZ" dirty="0"/>
              <a:t> průjem, autoimunity, infekce DCD nebo neobvyklé a těžko léčitelné infekce  - v tom případě pomýšlet na </a:t>
            </a:r>
            <a:r>
              <a:rPr lang="cs-CZ" dirty="0">
                <a:solidFill>
                  <a:schemeClr val="accent3"/>
                </a:solidFill>
              </a:rPr>
              <a:t>PRIMÁRNÍ IMUNODEFICIENCE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sz="1200" i="1" dirty="0"/>
              <a:t>(</a:t>
            </a:r>
            <a:r>
              <a:rPr lang="cs-CZ" sz="1200" i="1" dirty="0" err="1"/>
              <a:t>MUDr.H.Schneiderová</a:t>
            </a:r>
            <a:r>
              <a:rPr lang="cs-CZ" sz="1200" i="1" dirty="0"/>
              <a:t>, </a:t>
            </a:r>
            <a:r>
              <a:rPr lang="cs-CZ" sz="1200" i="1" dirty="0" err="1"/>
              <a:t>Pedatrická</a:t>
            </a:r>
            <a:r>
              <a:rPr lang="cs-CZ" sz="1200" i="1" dirty="0"/>
              <a:t> klinika FNB a LFMU Brno, </a:t>
            </a:r>
            <a:r>
              <a:rPr lang="cs-CZ" sz="1200" i="1" dirty="0" err="1"/>
              <a:t>Opak.nemocné</a:t>
            </a:r>
            <a:r>
              <a:rPr lang="cs-CZ" sz="1200" i="1" dirty="0"/>
              <a:t> dítě, 2.Kongres Alergologie a klin. imunologie pro praxi)</a:t>
            </a:r>
          </a:p>
        </p:txBody>
      </p:sp>
    </p:spTree>
    <p:extLst>
      <p:ext uri="{BB962C8B-B14F-4D97-AF65-F5344CB8AC3E}">
        <p14:creationId xmlns:p14="http://schemas.microsoft.com/office/powerpoint/2010/main" val="1692078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72077-19B7-6076-726E-843927C1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0435A9-989C-FEAA-122E-9CB348A89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708" y="5148885"/>
            <a:ext cx="8596668" cy="470680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www.alergoimunomat.cz</a:t>
            </a:r>
            <a:r>
              <a:rPr lang="cs-CZ" dirty="0"/>
              <a:t>     </a:t>
            </a:r>
            <a:r>
              <a:rPr lang="cs-CZ"/>
              <a:t>(záložka odkazy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08393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558D3-D8D1-0CA2-D667-3014D3CEE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léčby  recidivujících infekcí DC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13BD75-0FAE-D61B-599D-7BB81724E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1. důsledné vyšetření a léčba základní příčiny</a:t>
            </a:r>
            <a:r>
              <a:rPr lang="cs-CZ" dirty="0"/>
              <a:t> </a:t>
            </a:r>
            <a:r>
              <a:rPr lang="cs-CZ" dirty="0">
                <a:solidFill>
                  <a:schemeClr val="accent4"/>
                </a:solidFill>
              </a:rPr>
              <a:t>aktuálního onemocnění </a:t>
            </a:r>
            <a:r>
              <a:rPr lang="cs-CZ" dirty="0"/>
              <a:t>– cílené nasazení ATB, antivirotik, antimykotik dle aktuálního stavu a citlivosti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4"/>
                </a:solidFill>
              </a:rPr>
              <a:t>2. pátrání po ložisku infekce</a:t>
            </a:r>
            <a:r>
              <a:rPr lang="cs-CZ" dirty="0"/>
              <a:t> (</a:t>
            </a:r>
            <a:r>
              <a:rPr lang="cs-CZ" dirty="0">
                <a:solidFill>
                  <a:srgbClr val="FFFF00"/>
                </a:solidFill>
              </a:rPr>
              <a:t>FOKUSY</a:t>
            </a:r>
            <a:r>
              <a:rPr lang="cs-CZ" dirty="0"/>
              <a:t> - adenoidní vegetace, PND, středouší, </a:t>
            </a:r>
            <a:r>
              <a:rPr lang="cs-CZ" dirty="0" err="1"/>
              <a:t>odontogenní</a:t>
            </a:r>
            <a:r>
              <a:rPr lang="cs-CZ" dirty="0"/>
              <a:t> infekce, močové cesty …) a jejich řádná léčba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4"/>
                </a:solidFill>
              </a:rPr>
              <a:t>3. řádná rekonvalescence, režimová a stravovací opatření</a:t>
            </a:r>
          </a:p>
          <a:p>
            <a:pPr marL="0" indent="0">
              <a:buNone/>
            </a:pPr>
            <a:endParaRPr lang="cs-CZ" dirty="0">
              <a:solidFill>
                <a:schemeClr val="accent4"/>
              </a:solidFill>
            </a:endParaRPr>
          </a:p>
          <a:p>
            <a:r>
              <a:rPr lang="cs-CZ" dirty="0">
                <a:solidFill>
                  <a:schemeClr val="accent4"/>
                </a:solidFill>
              </a:rPr>
              <a:t>4. použití </a:t>
            </a:r>
            <a:r>
              <a:rPr lang="cs-CZ" dirty="0" err="1">
                <a:solidFill>
                  <a:schemeClr val="accent4"/>
                </a:solidFill>
              </a:rPr>
              <a:t>imunomodulačních</a:t>
            </a:r>
            <a:r>
              <a:rPr lang="cs-CZ" dirty="0"/>
              <a:t> prostředků při nedostatečném úspěchu v předchozích 3 bodech … </a:t>
            </a:r>
          </a:p>
        </p:txBody>
      </p:sp>
    </p:spTree>
    <p:extLst>
      <p:ext uri="{BB962C8B-B14F-4D97-AF65-F5344CB8AC3E}">
        <p14:creationId xmlns:p14="http://schemas.microsoft.com/office/powerpoint/2010/main" val="1621519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E06CF-6759-2893-A89A-166D1801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971"/>
          </a:xfrm>
        </p:spPr>
        <p:txBody>
          <a:bodyPr/>
          <a:lstStyle/>
          <a:p>
            <a:r>
              <a:rPr lang="cs-CZ" dirty="0" err="1"/>
              <a:t>Imunomodulace</a:t>
            </a:r>
            <a:r>
              <a:rPr lang="cs-CZ" dirty="0"/>
              <a:t>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B1383-150B-5AE8-D8FF-D44C20A6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Imunomodulace</a:t>
            </a:r>
            <a:r>
              <a:rPr lang="cs-CZ" dirty="0"/>
              <a:t> – </a:t>
            </a:r>
            <a:r>
              <a:rPr lang="cs-CZ" dirty="0">
                <a:solidFill>
                  <a:schemeClr val="accent4"/>
                </a:solidFill>
              </a:rPr>
              <a:t>dříve</a:t>
            </a:r>
            <a:r>
              <a:rPr lang="cs-CZ" dirty="0"/>
              <a:t> – </a:t>
            </a:r>
            <a:r>
              <a:rPr lang="cs-CZ" dirty="0">
                <a:solidFill>
                  <a:schemeClr val="accent4"/>
                </a:solidFill>
              </a:rPr>
              <a:t>nadřazený</a:t>
            </a:r>
            <a:r>
              <a:rPr lang="cs-CZ" dirty="0"/>
              <a:t> pojem </a:t>
            </a:r>
            <a:r>
              <a:rPr lang="cs-CZ" dirty="0">
                <a:solidFill>
                  <a:schemeClr val="accent4"/>
                </a:solidFill>
              </a:rPr>
              <a:t>pro potlačení</a:t>
            </a:r>
            <a:r>
              <a:rPr lang="cs-CZ" dirty="0"/>
              <a:t> ( </a:t>
            </a:r>
            <a:r>
              <a:rPr lang="cs-CZ" dirty="0">
                <a:solidFill>
                  <a:schemeClr val="accent1"/>
                </a:solidFill>
              </a:rPr>
              <a:t>imunosuprese = </a:t>
            </a:r>
            <a:r>
              <a:rPr lang="cs-CZ" dirty="0">
                <a:solidFill>
                  <a:schemeClr val="tx1"/>
                </a:solidFill>
              </a:rPr>
              <a:t>může být mírná, intenzivnější, a některé látky mohou působit až cytotoxicky</a:t>
            </a:r>
            <a:r>
              <a:rPr lang="cs-CZ" dirty="0"/>
              <a:t>) nebo </a:t>
            </a:r>
            <a:r>
              <a:rPr lang="cs-CZ" dirty="0">
                <a:solidFill>
                  <a:schemeClr val="accent4"/>
                </a:solidFill>
              </a:rPr>
              <a:t>povzbuzení</a:t>
            </a:r>
            <a:r>
              <a:rPr lang="cs-CZ" dirty="0"/>
              <a:t> ( </a:t>
            </a:r>
            <a:r>
              <a:rPr lang="cs-CZ" dirty="0" err="1">
                <a:solidFill>
                  <a:schemeClr val="accent1"/>
                </a:solidFill>
              </a:rPr>
              <a:t>imunostimulace</a:t>
            </a:r>
            <a:r>
              <a:rPr lang="cs-CZ" dirty="0"/>
              <a:t>) funkcí některých bb imunitního systému</a:t>
            </a:r>
          </a:p>
          <a:p>
            <a:pPr marL="0" indent="0">
              <a:buNone/>
            </a:pPr>
            <a:endParaRPr lang="cs-CZ" dirty="0">
              <a:solidFill>
                <a:schemeClr val="accent4"/>
              </a:solidFill>
            </a:endParaRPr>
          </a:p>
          <a:p>
            <a:r>
              <a:rPr lang="cs-CZ" dirty="0" err="1">
                <a:solidFill>
                  <a:schemeClr val="accent4"/>
                </a:solidFill>
              </a:rPr>
              <a:t>Imunomodulace</a:t>
            </a:r>
            <a:r>
              <a:rPr lang="cs-CZ" dirty="0">
                <a:solidFill>
                  <a:schemeClr val="accent4"/>
                </a:solidFill>
              </a:rPr>
              <a:t> v užším pojetí </a:t>
            </a:r>
            <a:r>
              <a:rPr lang="cs-CZ" dirty="0"/>
              <a:t> = užití látek , které buď upravují funkce imunitního systému = </a:t>
            </a:r>
            <a:r>
              <a:rPr lang="cs-CZ" dirty="0" err="1">
                <a:solidFill>
                  <a:schemeClr val="accent1"/>
                </a:solidFill>
              </a:rPr>
              <a:t>imunorestaurace</a:t>
            </a:r>
            <a:r>
              <a:rPr lang="cs-CZ" dirty="0"/>
              <a:t> nebo látek, které stimulují = </a:t>
            </a:r>
            <a:r>
              <a:rPr lang="cs-CZ" dirty="0" err="1">
                <a:solidFill>
                  <a:schemeClr val="accent1"/>
                </a:solidFill>
              </a:rPr>
              <a:t>imunostimulace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Imunoterapie</a:t>
            </a:r>
            <a:r>
              <a:rPr lang="cs-CZ" dirty="0"/>
              <a:t> – dnes se užívá pro dřívější termín </a:t>
            </a:r>
            <a:r>
              <a:rPr lang="cs-CZ" dirty="0" err="1">
                <a:solidFill>
                  <a:srgbClr val="FFFF00"/>
                </a:solidFill>
              </a:rPr>
              <a:t>hyposenzibilizace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1"/>
                </a:solidFill>
              </a:rPr>
              <a:t>Alergenová imunoterapie</a:t>
            </a:r>
            <a:r>
              <a:rPr lang="cs-CZ" sz="1400" dirty="0"/>
              <a:t> – výroba standardizovaných vakcín – postupné snížení specifických </a:t>
            </a:r>
            <a:r>
              <a:rPr lang="cs-CZ" sz="1400" dirty="0" err="1"/>
              <a:t>IgE</a:t>
            </a:r>
            <a:r>
              <a:rPr lang="cs-CZ" sz="1400" dirty="0"/>
              <a:t> protilátek a navození produkce  specificky blokujících IgG4 </a:t>
            </a:r>
            <a:r>
              <a:rPr lang="cs-CZ" sz="1400" dirty="0" err="1"/>
              <a:t>pl</a:t>
            </a:r>
            <a:r>
              <a:rPr lang="cs-CZ" sz="1400" dirty="0"/>
              <a:t> a indukce regulačních buněk – vakcíny v depotních formách ( </a:t>
            </a:r>
            <a:r>
              <a:rPr lang="cs-CZ" sz="1400" dirty="0" err="1"/>
              <a:t>Alutrad</a:t>
            </a:r>
            <a:r>
              <a:rPr lang="cs-CZ" sz="1400" dirty="0"/>
              <a:t>), chemicky modifikované </a:t>
            </a:r>
            <a:r>
              <a:rPr lang="cs-CZ" sz="1400" dirty="0" err="1"/>
              <a:t>alergoidy</a:t>
            </a:r>
            <a:r>
              <a:rPr lang="cs-CZ" sz="1400" dirty="0"/>
              <a:t> ( </a:t>
            </a:r>
            <a:r>
              <a:rPr lang="cs-CZ" sz="1400" dirty="0" err="1"/>
              <a:t>Pollinex</a:t>
            </a:r>
            <a:r>
              <a:rPr lang="cs-CZ" sz="1400" dirty="0"/>
              <a:t>), </a:t>
            </a:r>
            <a:r>
              <a:rPr lang="cs-CZ" sz="1400" dirty="0" err="1"/>
              <a:t>sublinguální</a:t>
            </a:r>
            <a:r>
              <a:rPr lang="cs-CZ" sz="1400" dirty="0"/>
              <a:t> vakcíny ( kapkové </a:t>
            </a:r>
            <a:r>
              <a:rPr lang="cs-CZ" sz="1400" dirty="0" err="1"/>
              <a:t>Staloral</a:t>
            </a:r>
            <a:r>
              <a:rPr lang="cs-CZ" sz="1400" dirty="0"/>
              <a:t> či  tabletové </a:t>
            </a:r>
            <a:r>
              <a:rPr lang="cs-CZ" sz="1400" dirty="0" err="1"/>
              <a:t>spol.Alutard</a:t>
            </a:r>
            <a:r>
              <a:rPr lang="cs-CZ" sz="1400" dirty="0"/>
              <a:t> nebo </a:t>
            </a:r>
            <a:r>
              <a:rPr lang="cs-CZ" sz="1400" dirty="0" err="1"/>
              <a:t>Stallergens</a:t>
            </a:r>
            <a:r>
              <a:rPr lang="cs-CZ" sz="1400" dirty="0"/>
              <a:t>) – léčba vázaná na specialistu AKI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47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1EC81-23D0-370E-031A-7F73BC133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0827"/>
          </a:xfrm>
        </p:spPr>
        <p:txBody>
          <a:bodyPr/>
          <a:lstStyle/>
          <a:p>
            <a:r>
              <a:rPr lang="cs-CZ" dirty="0" err="1"/>
              <a:t>Imunomodulace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DCE7C-0C82-36B6-C6D3-B702CF376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7929"/>
            <a:ext cx="8596668" cy="295294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Nejčastější požadavek pacientů je </a:t>
            </a:r>
            <a:r>
              <a:rPr lang="cs-CZ" dirty="0" err="1">
                <a:solidFill>
                  <a:schemeClr val="tx1"/>
                </a:solidFill>
              </a:rPr>
              <a:t>imunostimulace</a:t>
            </a:r>
            <a:r>
              <a:rPr lang="cs-CZ" dirty="0">
                <a:solidFill>
                  <a:schemeClr val="tx1"/>
                </a:solidFill>
              </a:rPr>
              <a:t> = zvýšení imunity u opakovaných infekcí DC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/>
              <a:t>Ale je třeba </a:t>
            </a:r>
            <a:r>
              <a:rPr lang="cs-CZ" dirty="0">
                <a:solidFill>
                  <a:schemeClr val="accent1"/>
                </a:solidFill>
              </a:rPr>
              <a:t>kontrolovat možné </a:t>
            </a:r>
            <a:r>
              <a:rPr lang="cs-CZ" dirty="0">
                <a:solidFill>
                  <a:srgbClr val="FFFF00"/>
                </a:solidFill>
              </a:rPr>
              <a:t>interakce</a:t>
            </a:r>
            <a:r>
              <a:rPr lang="cs-CZ" dirty="0"/>
              <a:t> – </a:t>
            </a:r>
            <a:r>
              <a:rPr lang="cs-CZ" dirty="0" err="1"/>
              <a:t>imunostimulační</a:t>
            </a:r>
            <a:r>
              <a:rPr lang="cs-CZ" dirty="0"/>
              <a:t> účinek může snižovat účinek protizánětlivých a imunosupresivních léčiv</a:t>
            </a:r>
          </a:p>
          <a:p>
            <a:endParaRPr lang="cs-CZ" dirty="0"/>
          </a:p>
          <a:p>
            <a:r>
              <a:rPr lang="cs-CZ" dirty="0"/>
              <a:t>Proto se všeobecně </a:t>
            </a:r>
            <a:r>
              <a:rPr lang="cs-CZ" dirty="0" err="1">
                <a:solidFill>
                  <a:schemeClr val="accent1"/>
                </a:solidFill>
              </a:rPr>
              <a:t>NEdoporučuje</a:t>
            </a:r>
            <a:r>
              <a:rPr lang="cs-CZ" dirty="0"/>
              <a:t> </a:t>
            </a:r>
            <a:r>
              <a:rPr lang="cs-CZ" dirty="0" err="1"/>
              <a:t>imunomodulace</a:t>
            </a:r>
            <a:r>
              <a:rPr lang="cs-CZ" dirty="0"/>
              <a:t> u pacientů po transplantaci, autoimunitních onemocnění, AIDS a </a:t>
            </a:r>
            <a:r>
              <a:rPr lang="cs-CZ" dirty="0" err="1"/>
              <a:t>hematoonkologických</a:t>
            </a:r>
            <a:r>
              <a:rPr lang="cs-CZ" dirty="0"/>
              <a:t> onemocnění (</a:t>
            </a:r>
            <a:r>
              <a:rPr lang="cs-CZ" dirty="0">
                <a:solidFill>
                  <a:srgbClr val="FFFF00"/>
                </a:solidFill>
              </a:rPr>
              <a:t>není KI, lze dávat pod kontrolou </a:t>
            </a:r>
            <a:r>
              <a:rPr lang="cs-CZ" dirty="0"/>
              <a:t>imunologa)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264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FC4CA-A0B9-5F7F-AE33-A8E29C05B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8583"/>
          </a:xfrm>
        </p:spPr>
        <p:txBody>
          <a:bodyPr/>
          <a:lstStyle/>
          <a:p>
            <a:r>
              <a:rPr lang="cs-CZ" dirty="0"/>
              <a:t>Imunologické vyšetření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1A59C-7AFB-6AE8-575D-7848866B2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4757"/>
            <a:ext cx="8596668" cy="4663643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Anamnéza</a:t>
            </a:r>
            <a:r>
              <a:rPr lang="cs-CZ" dirty="0"/>
              <a:t> – </a:t>
            </a:r>
            <a:r>
              <a:rPr lang="cs-CZ" dirty="0">
                <a:solidFill>
                  <a:schemeClr val="accent1"/>
                </a:solidFill>
              </a:rPr>
              <a:t>RA</a:t>
            </a:r>
            <a:r>
              <a:rPr lang="cs-CZ" dirty="0"/>
              <a:t> (výskyt </a:t>
            </a:r>
            <a:r>
              <a:rPr lang="cs-CZ" dirty="0" err="1"/>
              <a:t>imunopatol.onemocnění</a:t>
            </a:r>
            <a:r>
              <a:rPr lang="cs-CZ" dirty="0"/>
              <a:t> v rodině (</a:t>
            </a:r>
            <a:r>
              <a:rPr lang="cs-CZ" dirty="0" err="1"/>
              <a:t>thyreopathie</a:t>
            </a:r>
            <a:r>
              <a:rPr lang="cs-CZ" dirty="0"/>
              <a:t>, DM v mladém věku, revmat. </a:t>
            </a:r>
            <a:r>
              <a:rPr lang="cs-CZ" dirty="0" err="1"/>
              <a:t>artritida,SLE</a:t>
            </a:r>
            <a:r>
              <a:rPr lang="cs-CZ" dirty="0"/>
              <a:t> aj autoimunit) ! U pac s + </a:t>
            </a:r>
            <a:r>
              <a:rPr lang="cs-CZ" dirty="0" err="1"/>
              <a:t>rodin.anamnézou</a:t>
            </a:r>
            <a:r>
              <a:rPr lang="cs-CZ" dirty="0"/>
              <a:t> častěji </a:t>
            </a:r>
            <a:r>
              <a:rPr lang="cs-CZ" dirty="0" err="1"/>
              <a:t>pozit</a:t>
            </a:r>
            <a:r>
              <a:rPr lang="cs-CZ" dirty="0"/>
              <a:t> </a:t>
            </a:r>
            <a:r>
              <a:rPr lang="cs-CZ" dirty="0" err="1"/>
              <a:t>autopl</a:t>
            </a:r>
            <a:r>
              <a:rPr lang="cs-CZ" dirty="0"/>
              <a:t> – aniž by bylo přítomno orgán či </a:t>
            </a:r>
            <a:r>
              <a:rPr lang="cs-CZ" dirty="0" err="1"/>
              <a:t>systém.onemocnění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OA:</a:t>
            </a:r>
            <a:r>
              <a:rPr lang="cs-CZ" dirty="0"/>
              <a:t> zvýšený sklon k infekcím, potíže kožní, kloubní, únava a malátnost  ( souviset s imunitním onemocněním NEMUSÍ), (sub)</a:t>
            </a:r>
            <a:r>
              <a:rPr lang="cs-CZ" dirty="0" err="1"/>
              <a:t>febrilie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FA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accent1"/>
                </a:solidFill>
              </a:rPr>
              <a:t>SA</a:t>
            </a:r>
            <a:r>
              <a:rPr lang="cs-CZ" dirty="0">
                <a:solidFill>
                  <a:schemeClr val="tx1"/>
                </a:solidFill>
              </a:rPr>
              <a:t>,</a:t>
            </a:r>
            <a:r>
              <a:rPr lang="cs-CZ" dirty="0">
                <a:solidFill>
                  <a:schemeClr val="accent1"/>
                </a:solidFill>
              </a:rPr>
              <a:t> PA</a:t>
            </a:r>
            <a:r>
              <a:rPr lang="cs-CZ" dirty="0">
                <a:solidFill>
                  <a:schemeClr val="tx1"/>
                </a:solidFill>
              </a:rPr>
              <a:t>,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Abuzus</a:t>
            </a:r>
            <a:r>
              <a:rPr lang="cs-CZ" dirty="0">
                <a:solidFill>
                  <a:schemeClr val="tx1"/>
                </a:solidFill>
              </a:rPr>
              <a:t>,</a:t>
            </a:r>
            <a:r>
              <a:rPr lang="cs-CZ" dirty="0">
                <a:solidFill>
                  <a:schemeClr val="accent1"/>
                </a:solidFill>
              </a:rPr>
              <a:t> FF</a:t>
            </a:r>
            <a:r>
              <a:rPr lang="cs-CZ" dirty="0">
                <a:solidFill>
                  <a:schemeClr val="tx1"/>
                </a:solidFill>
              </a:rPr>
              <a:t>,</a:t>
            </a:r>
            <a:r>
              <a:rPr lang="cs-CZ" dirty="0">
                <a:solidFill>
                  <a:schemeClr val="accent1"/>
                </a:solidFill>
              </a:rPr>
              <a:t> alergologická anamnéze</a:t>
            </a:r>
            <a:r>
              <a:rPr lang="cs-CZ" dirty="0">
                <a:solidFill>
                  <a:schemeClr val="tx1"/>
                </a:solidFill>
              </a:rPr>
              <a:t> – zvířata, peří, léky, hmyz a potraviny …                </a:t>
            </a:r>
            <a:r>
              <a:rPr lang="cs-CZ" dirty="0">
                <a:solidFill>
                  <a:schemeClr val="accent1"/>
                </a:solidFill>
              </a:rPr>
              <a:t> závažné infekce</a:t>
            </a:r>
            <a:r>
              <a:rPr lang="cs-CZ" dirty="0">
                <a:solidFill>
                  <a:schemeClr val="tx1"/>
                </a:solidFill>
              </a:rPr>
              <a:t> ( pneumonie, otitidy, sinusitidy, meningitidy), </a:t>
            </a:r>
            <a:r>
              <a:rPr lang="cs-CZ" dirty="0">
                <a:solidFill>
                  <a:schemeClr val="accent1"/>
                </a:solidFill>
              </a:rPr>
              <a:t>hojení ran</a:t>
            </a:r>
            <a:r>
              <a:rPr lang="cs-CZ" dirty="0">
                <a:solidFill>
                  <a:schemeClr val="tx1"/>
                </a:solidFill>
              </a:rPr>
              <a:t> ( hnisání), bolesti kloubů, reakce na slunce, bolesti břicha  ….   </a:t>
            </a:r>
          </a:p>
          <a:p>
            <a:r>
              <a:rPr lang="cs-CZ" dirty="0">
                <a:solidFill>
                  <a:schemeClr val="accent1"/>
                </a:solidFill>
              </a:rPr>
              <a:t>podrobné fyzikální vyšetření</a:t>
            </a:r>
          </a:p>
          <a:p>
            <a:r>
              <a:rPr lang="cs-CZ" dirty="0">
                <a:solidFill>
                  <a:schemeClr val="accent1"/>
                </a:solidFill>
              </a:rPr>
              <a:t>LABORATORNÍ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VYŠETŘENÍ PRVNÍ VOLBY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Vyšetření hladiny </a:t>
            </a:r>
            <a:r>
              <a:rPr lang="cs-CZ" dirty="0" err="1"/>
              <a:t>IgG</a:t>
            </a:r>
            <a:r>
              <a:rPr lang="cs-CZ" dirty="0"/>
              <a:t>, </a:t>
            </a:r>
            <a:r>
              <a:rPr lang="cs-CZ" dirty="0" err="1"/>
              <a:t>IgA</a:t>
            </a:r>
            <a:r>
              <a:rPr lang="cs-CZ" dirty="0"/>
              <a:t>, </a:t>
            </a:r>
            <a:r>
              <a:rPr lang="cs-CZ" dirty="0" err="1"/>
              <a:t>IgM</a:t>
            </a:r>
            <a:r>
              <a:rPr lang="cs-CZ" dirty="0"/>
              <a:t> a </a:t>
            </a:r>
            <a:r>
              <a:rPr lang="cs-CZ" dirty="0" err="1"/>
              <a:t>IgE</a:t>
            </a:r>
            <a:r>
              <a:rPr lang="cs-CZ" dirty="0"/>
              <a:t>, CIK, C3 a C4 složka komplementu</a:t>
            </a:r>
          </a:p>
          <a:p>
            <a:pPr marL="0" indent="0">
              <a:buNone/>
            </a:pPr>
            <a:r>
              <a:rPr lang="cs-CZ" dirty="0"/>
              <a:t> FW, CRP, ANA, KO + </a:t>
            </a:r>
            <a:r>
              <a:rPr lang="cs-CZ" dirty="0" err="1"/>
              <a:t>dif</a:t>
            </a:r>
            <a:r>
              <a:rPr lang="cs-CZ" dirty="0"/>
              <a:t>,  T-lymfocyty kvantitativně ( vyšetření subpopulací - CD3, CD4, CD8, včetně NK bb), metabolismus železa, ( vit B12, </a:t>
            </a:r>
            <a:r>
              <a:rPr lang="cs-CZ" dirty="0" err="1"/>
              <a:t>foláty</a:t>
            </a:r>
            <a:r>
              <a:rPr lang="cs-CZ" dirty="0"/>
              <a:t>, vit D)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Specializovaná</a:t>
            </a:r>
            <a:r>
              <a:rPr lang="cs-CZ" dirty="0"/>
              <a:t> </a:t>
            </a:r>
            <a:r>
              <a:rPr lang="cs-CZ" dirty="0" err="1">
                <a:solidFill>
                  <a:schemeClr val="accent1"/>
                </a:solidFill>
              </a:rPr>
              <a:t>imunol</a:t>
            </a:r>
            <a:r>
              <a:rPr lang="cs-CZ" dirty="0">
                <a:solidFill>
                  <a:schemeClr val="accent1"/>
                </a:solidFill>
              </a:rPr>
              <a:t> vyš</a:t>
            </a:r>
            <a:r>
              <a:rPr lang="cs-CZ" dirty="0"/>
              <a:t>: další </a:t>
            </a:r>
            <a:r>
              <a:rPr lang="cs-CZ" dirty="0" err="1"/>
              <a:t>autoprotilátky,lepek</a:t>
            </a:r>
            <a:r>
              <a:rPr lang="cs-CZ" dirty="0"/>
              <a:t>, funkční testy lymfocytů, vyšetření B-lymfocytů, vyšetření HLA, vyšetření fagocytózy (</a:t>
            </a:r>
            <a:r>
              <a:rPr lang="cs-CZ" dirty="0" err="1"/>
              <a:t>oxid.vzplanutí</a:t>
            </a:r>
            <a:r>
              <a:rPr lang="cs-CZ" dirty="0"/>
              <a:t> a schopnost fagocytózy), vyšetření </a:t>
            </a:r>
            <a:r>
              <a:rPr lang="cs-CZ" dirty="0" err="1"/>
              <a:t>specif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 proti infekčním mikroorganismům …hl. </a:t>
            </a:r>
            <a:r>
              <a:rPr lang="cs-CZ" dirty="0" err="1"/>
              <a:t>polysach</a:t>
            </a:r>
            <a:r>
              <a:rPr lang="cs-CZ" dirty="0"/>
              <a:t> </a:t>
            </a:r>
            <a:r>
              <a:rPr lang="cs-CZ" dirty="0" err="1"/>
              <a:t>ag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(Další vyš</a:t>
            </a:r>
            <a:r>
              <a:rPr lang="cs-CZ" dirty="0"/>
              <a:t>. –RTG </a:t>
            </a:r>
            <a:r>
              <a:rPr lang="cs-CZ" dirty="0" err="1"/>
              <a:t>s+p</a:t>
            </a:r>
            <a:r>
              <a:rPr lang="cs-CZ" dirty="0"/>
              <a:t>, dutin, potní test, test pohyblivosti </a:t>
            </a:r>
            <a:r>
              <a:rPr lang="cs-CZ" dirty="0" err="1"/>
              <a:t>řasink</a:t>
            </a:r>
            <a:r>
              <a:rPr lang="cs-CZ" dirty="0"/>
              <a:t> epitelu (FDN)) + spolupráce s dalšími obory ORL, gastroenterologie, plicní, kožní, revmatologie….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Žádanka na vyšetření specifických IgE (IgG, IgA)* protilátek">
            <a:extLst>
              <a:ext uri="{FF2B5EF4-FFF2-40B4-BE49-F238E27FC236}">
                <a16:creationId xmlns:a16="http://schemas.microsoft.com/office/drawing/2014/main" id="{643BAB07-DEED-A210-113A-3A85791F5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638" y="423863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namnéza - Divadlo Na zábradlí">
            <a:extLst>
              <a:ext uri="{FF2B5EF4-FFF2-40B4-BE49-F238E27FC236}">
                <a16:creationId xmlns:a16="http://schemas.microsoft.com/office/drawing/2014/main" id="{699E1D69-DDCE-5BB6-827B-9B7042ECE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788" y="332898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ock ilustrace Lékařská Anamnéza A Dokumenty Zdravotních Záznamů Pro  Koncept Malé Osoby Lékaře – stáhnout obrázek nyní - iStock">
            <a:extLst>
              <a:ext uri="{FF2B5EF4-FFF2-40B4-BE49-F238E27FC236}">
                <a16:creationId xmlns:a16="http://schemas.microsoft.com/office/drawing/2014/main" id="{2FFD1891-8223-0B74-9C53-6B1BB44EB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287" y="202861"/>
            <a:ext cx="2363888" cy="1235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Komplentní anamnéza na interní propedeutiku - LF1.CZ">
            <a:extLst>
              <a:ext uri="{FF2B5EF4-FFF2-40B4-BE49-F238E27FC236}">
                <a16:creationId xmlns:a16="http://schemas.microsoft.com/office/drawing/2014/main" id="{F7878F52-CC28-D1A8-E56E-6FB1B13BE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5273243"/>
            <a:ext cx="2551339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93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7F84F-D7F9-40F6-2639-1E10A98E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2249"/>
            <a:ext cx="8596668" cy="58000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Možnosti terapeutických zásahů do imunitního systému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038728-A4C3-AF3E-5176-6F43DC091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67666"/>
            <a:ext cx="10162301" cy="561808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1.</a:t>
            </a:r>
            <a:r>
              <a:rPr lang="cs-CZ" dirty="0">
                <a:solidFill>
                  <a:schemeClr val="accent1"/>
                </a:solidFill>
              </a:rPr>
              <a:t>KAUZÁLNÍ LÉČBA</a:t>
            </a:r>
            <a:r>
              <a:rPr lang="cs-CZ" dirty="0"/>
              <a:t>  (transplantace kmen. bb, transplantace thymu a genová </a:t>
            </a:r>
            <a:r>
              <a:rPr lang="cs-CZ" dirty="0" err="1"/>
              <a:t>tp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2.</a:t>
            </a:r>
            <a:r>
              <a:rPr lang="cs-CZ" dirty="0">
                <a:solidFill>
                  <a:schemeClr val="accent1"/>
                </a:solidFill>
              </a:rPr>
              <a:t>SUBSTITUČNÍ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LÉČBA</a:t>
            </a:r>
            <a:r>
              <a:rPr lang="cs-CZ" dirty="0"/>
              <a:t> (</a:t>
            </a:r>
            <a:r>
              <a:rPr lang="cs-CZ" dirty="0" err="1"/>
              <a:t>i.v</a:t>
            </a:r>
            <a:r>
              <a:rPr lang="cs-CZ" dirty="0"/>
              <a:t>. a </a:t>
            </a:r>
            <a:r>
              <a:rPr lang="cs-CZ" dirty="0" err="1"/>
              <a:t>s.c</a:t>
            </a:r>
            <a:r>
              <a:rPr lang="cs-CZ" dirty="0"/>
              <a:t>. Imunoglobuliny a substituce </a:t>
            </a:r>
            <a:r>
              <a:rPr lang="cs-CZ" dirty="0" err="1"/>
              <a:t>růst.faktorů</a:t>
            </a:r>
            <a:r>
              <a:rPr lang="cs-CZ" dirty="0"/>
              <a:t> – erytropoetin, G-CSF ..) (hladina </a:t>
            </a:r>
            <a:r>
              <a:rPr lang="cs-CZ" dirty="0" err="1"/>
              <a:t>IgG</a:t>
            </a:r>
            <a:r>
              <a:rPr lang="cs-CZ" dirty="0"/>
              <a:t> pod 4g/l nebo porušení tvorby specif.pl na protein a polysach.ag – snaha udržet hladinu </a:t>
            </a:r>
            <a:r>
              <a:rPr lang="cs-CZ" dirty="0" err="1"/>
              <a:t>IgG</a:t>
            </a:r>
            <a:r>
              <a:rPr lang="cs-CZ" dirty="0"/>
              <a:t> na 6g/l)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3.</a:t>
            </a:r>
            <a:r>
              <a:rPr lang="cs-CZ" dirty="0">
                <a:solidFill>
                  <a:schemeClr val="accent1"/>
                </a:solidFill>
              </a:rPr>
              <a:t>NESPECIFICKÁ IMUNOMODULAČNÍ LÉČBA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a)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Nespecifická imunosuprese</a:t>
            </a:r>
            <a:r>
              <a:rPr lang="cs-CZ" dirty="0">
                <a:solidFill>
                  <a:schemeClr val="tx1"/>
                </a:solidFill>
              </a:rPr>
              <a:t> (kortikoidy, cyklofosfamid, azathioprin, MTX a cyklosporin a </a:t>
            </a:r>
            <a:r>
              <a:rPr lang="cs-CZ" dirty="0" err="1">
                <a:solidFill>
                  <a:schemeClr val="tx1"/>
                </a:solidFill>
              </a:rPr>
              <a:t>tacrolimus</a:t>
            </a:r>
            <a:r>
              <a:rPr lang="cs-CZ" dirty="0">
                <a:solidFill>
                  <a:schemeClr val="tx1"/>
                </a:solidFill>
              </a:rPr>
              <a:t>, monklon.pl)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b)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Protizánětlivá a antialergická léčba</a:t>
            </a:r>
            <a:r>
              <a:rPr lang="cs-CZ" dirty="0">
                <a:solidFill>
                  <a:schemeClr val="tx1"/>
                </a:solidFill>
              </a:rPr>
              <a:t> (NSAID, antihistaminika 1. a 2. generace…)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c)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Biologická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léčba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d)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Nespecifická </a:t>
            </a:r>
            <a:r>
              <a:rPr lang="cs-CZ" dirty="0" err="1">
                <a:solidFill>
                  <a:srgbClr val="FFFF00"/>
                </a:solidFill>
              </a:rPr>
              <a:t>imunostimulační</a:t>
            </a:r>
            <a:r>
              <a:rPr lang="cs-CZ" dirty="0">
                <a:solidFill>
                  <a:srgbClr val="FFFF00"/>
                </a:solidFill>
              </a:rPr>
              <a:t> léčba 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FF00"/>
                </a:solidFill>
              </a:rPr>
              <a:t>cytokiny</a:t>
            </a:r>
            <a:r>
              <a:rPr lang="cs-CZ" dirty="0">
                <a:solidFill>
                  <a:schemeClr val="tx1"/>
                </a:solidFill>
              </a:rPr>
              <a:t> (INT-</a:t>
            </a:r>
            <a:r>
              <a:rPr lang="cs-CZ" dirty="0" err="1">
                <a:solidFill>
                  <a:schemeClr val="tx1"/>
                </a:solidFill>
              </a:rPr>
              <a:t>alfa,beta,gama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eyrtropetin</a:t>
            </a:r>
            <a:r>
              <a:rPr lang="cs-CZ" dirty="0">
                <a:solidFill>
                  <a:schemeClr val="tx1"/>
                </a:solidFill>
              </a:rPr>
              <a:t>, G-CSF, GM-CSF a Il-2), </a:t>
            </a:r>
          </a:p>
          <a:p>
            <a:pPr>
              <a:buFontTx/>
              <a:buChar char="-"/>
            </a:pPr>
            <a:r>
              <a:rPr lang="cs-CZ" dirty="0" err="1">
                <a:solidFill>
                  <a:srgbClr val="FFFF00"/>
                </a:solidFill>
              </a:rPr>
              <a:t>thymové</a:t>
            </a:r>
            <a:r>
              <a:rPr lang="cs-CZ" dirty="0">
                <a:solidFill>
                  <a:schemeClr val="tx1"/>
                </a:solidFill>
              </a:rPr>
              <a:t> hormony (potravin doplňky), 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3300"/>
                </a:solidFill>
              </a:rPr>
              <a:t>syntetické </a:t>
            </a:r>
            <a:r>
              <a:rPr lang="cs-CZ" dirty="0" err="1">
                <a:solidFill>
                  <a:srgbClr val="FF3300"/>
                </a:solidFill>
              </a:rPr>
              <a:t>imunomodulátory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levamisol</a:t>
            </a:r>
            <a:r>
              <a:rPr lang="cs-CZ" dirty="0">
                <a:solidFill>
                  <a:schemeClr val="tx1"/>
                </a:solidFill>
              </a:rPr>
              <a:t> –</a:t>
            </a:r>
            <a:r>
              <a:rPr lang="cs-CZ" dirty="0" err="1">
                <a:solidFill>
                  <a:schemeClr val="tx1"/>
                </a:solidFill>
              </a:rPr>
              <a:t>antihelimntikum</a:t>
            </a:r>
            <a:r>
              <a:rPr lang="cs-CZ" dirty="0">
                <a:solidFill>
                  <a:schemeClr val="tx1"/>
                </a:solidFill>
              </a:rPr>
              <a:t>-už se nepoužívá a </a:t>
            </a:r>
            <a:r>
              <a:rPr lang="cs-CZ" dirty="0" err="1">
                <a:solidFill>
                  <a:schemeClr val="tx1"/>
                </a:solidFill>
              </a:rPr>
              <a:t>isoprinosine</a:t>
            </a:r>
            <a:r>
              <a:rPr lang="cs-CZ" dirty="0">
                <a:solidFill>
                  <a:schemeClr val="tx1"/>
                </a:solidFill>
              </a:rPr>
              <a:t>) </a:t>
            </a:r>
            <a:r>
              <a:rPr lang="cs-CZ" dirty="0">
                <a:solidFill>
                  <a:srgbClr val="FF33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3300"/>
                </a:solidFill>
              </a:rPr>
              <a:t>bakteriální extrakty a </a:t>
            </a:r>
            <a:r>
              <a:rPr lang="cs-CZ" dirty="0" err="1">
                <a:solidFill>
                  <a:srgbClr val="FF3300"/>
                </a:solidFill>
              </a:rPr>
              <a:t>lyzáty</a:t>
            </a:r>
            <a:endParaRPr lang="cs-CZ" dirty="0">
              <a:solidFill>
                <a:srgbClr val="FF33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3300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4. </a:t>
            </a:r>
            <a:r>
              <a:rPr lang="cs-CZ" dirty="0">
                <a:solidFill>
                  <a:schemeClr val="accent1"/>
                </a:solidFill>
              </a:rPr>
              <a:t>ANTIGENNĚ SPECIFICKÁ IMUNOMODULAČNÍ LÉČBA </a:t>
            </a:r>
          </a:p>
          <a:p>
            <a:pPr>
              <a:buAutoNum type="alphaLcParenR"/>
            </a:pPr>
            <a:r>
              <a:rPr lang="cs-CZ" dirty="0">
                <a:solidFill>
                  <a:srgbClr val="FFFF00"/>
                </a:solidFill>
              </a:rPr>
              <a:t>Aktivní imunizace</a:t>
            </a:r>
            <a:r>
              <a:rPr lang="cs-CZ" dirty="0">
                <a:solidFill>
                  <a:schemeClr val="tx1"/>
                </a:solidFill>
              </a:rPr>
              <a:t> (vakcinace, očkovací kalendář..)</a:t>
            </a:r>
          </a:p>
          <a:p>
            <a:pPr>
              <a:buAutoNum type="alphaLcParenR"/>
            </a:pPr>
            <a:r>
              <a:rPr lang="cs-CZ" dirty="0">
                <a:solidFill>
                  <a:srgbClr val="FFFF00"/>
                </a:solidFill>
              </a:rPr>
              <a:t>Pasivní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imunizace</a:t>
            </a:r>
            <a:r>
              <a:rPr lang="cs-CZ" dirty="0">
                <a:solidFill>
                  <a:schemeClr val="tx1"/>
                </a:solidFill>
              </a:rPr>
              <a:t> (mateřské </a:t>
            </a:r>
            <a:r>
              <a:rPr lang="cs-CZ" dirty="0" err="1">
                <a:solidFill>
                  <a:schemeClr val="tx1"/>
                </a:solidFill>
              </a:rPr>
              <a:t>pl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transplacentárně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pl</a:t>
            </a:r>
            <a:r>
              <a:rPr lang="cs-CZ" dirty="0">
                <a:solidFill>
                  <a:schemeClr val="tx1"/>
                </a:solidFill>
              </a:rPr>
              <a:t> proti toxinům – tetanický toxin, lidský imunoglobulin, vzteklina, </a:t>
            </a:r>
            <a:r>
              <a:rPr lang="cs-CZ" dirty="0" err="1">
                <a:solidFill>
                  <a:schemeClr val="tx1"/>
                </a:solidFill>
              </a:rPr>
              <a:t>tetantus</a:t>
            </a:r>
            <a:r>
              <a:rPr lang="cs-CZ" dirty="0">
                <a:solidFill>
                  <a:schemeClr val="tx1"/>
                </a:solidFill>
              </a:rPr>
              <a:t> nebo </a:t>
            </a:r>
            <a:r>
              <a:rPr lang="cs-CZ" dirty="0" err="1">
                <a:solidFill>
                  <a:schemeClr val="tx1"/>
                </a:solidFill>
              </a:rPr>
              <a:t>ig</a:t>
            </a:r>
            <a:r>
              <a:rPr lang="cs-CZ" dirty="0">
                <a:solidFill>
                  <a:schemeClr val="tx1"/>
                </a:solidFill>
              </a:rPr>
              <a:t> proti planým neštovicím nebo CMV u </a:t>
            </a:r>
            <a:r>
              <a:rPr lang="cs-CZ" dirty="0" err="1">
                <a:solidFill>
                  <a:schemeClr val="tx1"/>
                </a:solidFill>
              </a:rPr>
              <a:t>imunosuprim</a:t>
            </a:r>
            <a:r>
              <a:rPr lang="cs-CZ" dirty="0">
                <a:solidFill>
                  <a:schemeClr val="tx1"/>
                </a:solidFill>
              </a:rPr>
              <a:t> jedinců, anti </a:t>
            </a:r>
            <a:r>
              <a:rPr lang="cs-CZ" dirty="0" err="1">
                <a:solidFill>
                  <a:schemeClr val="tx1"/>
                </a:solidFill>
              </a:rPr>
              <a:t>RhD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pl</a:t>
            </a:r>
            <a:r>
              <a:rPr lang="cs-CZ" dirty="0">
                <a:solidFill>
                  <a:schemeClr val="tx1"/>
                </a:solidFill>
              </a:rPr>
              <a:t> k zabránění imunizace matky </a:t>
            </a:r>
            <a:r>
              <a:rPr lang="cs-CZ" dirty="0" err="1">
                <a:solidFill>
                  <a:schemeClr val="tx1"/>
                </a:solidFill>
              </a:rPr>
              <a:t>RhD</a:t>
            </a:r>
            <a:r>
              <a:rPr lang="cs-CZ" dirty="0">
                <a:solidFill>
                  <a:schemeClr val="tx1"/>
                </a:solidFill>
              </a:rPr>
              <a:t>+ plodem),  </a:t>
            </a:r>
          </a:p>
          <a:p>
            <a:pPr>
              <a:buAutoNum type="alphaLcParenR"/>
            </a:pPr>
            <a:r>
              <a:rPr lang="cs-CZ" dirty="0">
                <a:solidFill>
                  <a:srgbClr val="FFFF00"/>
                </a:solidFill>
              </a:rPr>
              <a:t>Specifická imunoterapie ( sem patří alergenová imunoterapie)</a:t>
            </a:r>
          </a:p>
          <a:p>
            <a:pPr>
              <a:buAutoNum type="alphaLcParenR"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8040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4765</TotalTime>
  <Words>5907</Words>
  <Application>Microsoft Office PowerPoint</Application>
  <PresentationFormat>Širokoúhlá obrazovka</PresentationFormat>
  <Paragraphs>337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Trebuchet MS</vt:lpstr>
      <vt:lpstr>Wingdings 3</vt:lpstr>
      <vt:lpstr>Fazeta</vt:lpstr>
      <vt:lpstr>Imunomodulace</vt:lpstr>
      <vt:lpstr>Imunitní systém - funkce</vt:lpstr>
      <vt:lpstr>Poruchy v imunitním systému</vt:lpstr>
      <vt:lpstr>Opakované infekce</vt:lpstr>
      <vt:lpstr>Principy léčby  recidivujících infekcí DC</vt:lpstr>
      <vt:lpstr>Imunomodulace definice</vt:lpstr>
      <vt:lpstr>Imunomodulace</vt:lpstr>
      <vt:lpstr>Imunologické vyšetření</vt:lpstr>
      <vt:lpstr>Možnosti terapeutických zásahů do imunitního systému obecně</vt:lpstr>
      <vt:lpstr>Jaké máme v současné době možnosti ovlivnění imunity v běžné klinické praxi? </vt:lpstr>
      <vt:lpstr>Imunosubstituční léčba  ( imunoglobuliny a transferfaktory) </vt:lpstr>
      <vt:lpstr>Imunostimulace – Isoprinosine (methizoprinol, inosin pranobex)</vt:lpstr>
      <vt:lpstr>Léčba přípravky z mikroorganismů  (bakt. imunomodulátory, autovakcíny a stock vakcíny) </vt:lpstr>
      <vt:lpstr>Imunomodulace bakter.lyzáty - obecně</vt:lpstr>
      <vt:lpstr>Bakteriální imunomodulátory</vt:lpstr>
      <vt:lpstr>Potravinové doplňky na bázi bakter.lyzátů: volně v prodeji </vt:lpstr>
      <vt:lpstr>Volně prodejné přípravky na povzbuzení imunity</vt:lpstr>
      <vt:lpstr>Probiotika</vt:lpstr>
      <vt:lpstr>Probiotika II.</vt:lpstr>
      <vt:lpstr>Mikrobiom ( Prof. MUDr. Milan Kolář – mikrobiologie FN OL)</vt:lpstr>
      <vt:lpstr>Systémová enzymoterapie</vt:lpstr>
      <vt:lpstr>Glukany </vt:lpstr>
      <vt:lpstr>Nukleotidy</vt:lpstr>
      <vt:lpstr>Aminokyseliny</vt:lpstr>
      <vt:lpstr>Omega 3/Omega 6 nenasycené MK</vt:lpstr>
      <vt:lpstr>Rostlinné imunomodulátory</vt:lpstr>
      <vt:lpstr>Echinacea </vt:lpstr>
      <vt:lpstr>Fytofarmaka I.</vt:lpstr>
      <vt:lpstr>Fytofarmaka II.</vt:lpstr>
      <vt:lpstr>Imunomodulátory živočišného původu I. ( bovinní kolostrum)</vt:lpstr>
      <vt:lpstr>Imunomodulátory živočišného původu II. ( propolis)</vt:lpstr>
      <vt:lpstr>Vitamíny a minerály</vt:lpstr>
      <vt:lpstr>Vitamin D</vt:lpstr>
      <vt:lpstr>Zinek, Selen a Železo</vt:lpstr>
      <vt:lpstr>Homeopatie</vt:lpstr>
      <vt:lpstr>Režimová opatření</vt:lpstr>
      <vt:lpstr>Lázeňská péče a speleoterapie a imunita</vt:lpstr>
      <vt:lpstr>Závěr</vt:lpstr>
      <vt:lpstr>Literatura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MUDr.Matyášová</dc:creator>
  <cp:lastModifiedBy>MUDr.Matyášová</cp:lastModifiedBy>
  <cp:revision>402</cp:revision>
  <dcterms:created xsi:type="dcterms:W3CDTF">2023-03-11T19:06:57Z</dcterms:created>
  <dcterms:modified xsi:type="dcterms:W3CDTF">2023-04-26T20:01:21Z</dcterms:modified>
</cp:coreProperties>
</file>